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9" r:id="rId4"/>
    <p:sldId id="260" r:id="rId5"/>
    <p:sldId id="261" r:id="rId6"/>
    <p:sldId id="262" r:id="rId7"/>
    <p:sldId id="263" r:id="rId8"/>
    <p:sldId id="264" r:id="rId9"/>
    <p:sldId id="266" r:id="rId10"/>
    <p:sldId id="265"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1D8BD707-D9CF-40AE-B4C6-C98DA3205C09}"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D8BD707-D9CF-40AE-B4C6-C98DA3205C09}"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D8BD707-D9CF-40AE-B4C6-C98DA3205C09}"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D8BD707-D9CF-40AE-B4C6-C98DA3205C09}"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1D8BD707-D9CF-40AE-B4C6-C98DA3205C09}" type="datetimeFigureOut">
              <a:rPr lang="en-US" smtClean="0"/>
              <a:pPr/>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1D8BD707-D9CF-40AE-B4C6-C98DA3205C09}" type="datetimeFigureOut">
              <a:rPr lang="en-US" smtClean="0"/>
              <a:pPr/>
              <a:t>4/28/2014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1D8BD707-D9CF-40AE-B4C6-C98DA3205C09}" type="datetimeFigureOut">
              <a:rPr lang="en-US" smtClean="0"/>
              <a:pPr/>
              <a:t>4/28/2014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ngrespneumo2014.ro/"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mailto:info@congrespneumo2014.r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info@congrespneumo2014.ro"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amadasibiu.ro/"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ongrespneumo2014.ro/"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hotelparcsibiu.ro/" TargetMode="External"/><Relationship Id="rId13" Type="http://schemas.openxmlformats.org/officeDocument/2006/relationships/hyperlink" Target="http://www.hah.ro/" TargetMode="External"/><Relationship Id="rId3" Type="http://schemas.openxmlformats.org/officeDocument/2006/relationships/hyperlink" Target="http://www.ramadasibiu.ro/" TargetMode="External"/><Relationship Id="rId7" Type="http://schemas.openxmlformats.org/officeDocument/2006/relationships/hyperlink" Target="http://continentalhotels.ro/" TargetMode="External"/><Relationship Id="rId12" Type="http://schemas.openxmlformats.org/officeDocument/2006/relationships/hyperlink" Target="http://www.hotelroberts.ro/"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goldentulipanatowersibiu.com/" TargetMode="External"/><Relationship Id="rId11" Type="http://schemas.openxmlformats.org/officeDocument/2006/relationships/hyperlink" Target="http://www3.hilton.com/" TargetMode="External"/><Relationship Id="rId5" Type="http://schemas.openxmlformats.org/officeDocument/2006/relationships/hyperlink" Target="http://www.hotel-libra.ro/" TargetMode="External"/><Relationship Id="rId10" Type="http://schemas.openxmlformats.org/officeDocument/2006/relationships/hyperlink" Target="http://www.gallant.ro/" TargetMode="External"/><Relationship Id="rId4" Type="http://schemas.openxmlformats.org/officeDocument/2006/relationships/hyperlink" Target="http://www.ibishotels.ro/hotel-ibis-sibiu" TargetMode="External"/><Relationship Id="rId9" Type="http://schemas.openxmlformats.org/officeDocument/2006/relationships/hyperlink" Target="http://www.imparatulromanilor.ro/" TargetMode="External"/><Relationship Id="rId14" Type="http://schemas.openxmlformats.org/officeDocument/2006/relationships/hyperlink" Target="http://www.hotelpremier.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p 1 afis propunere A4"/>
          <p:cNvPicPr>
            <a:picLocks noChangeAspect="1" noChangeArrowheads="1"/>
          </p:cNvPicPr>
          <p:nvPr/>
        </p:nvPicPr>
        <p:blipFill>
          <a:blip r:embed="rId2" cstate="print"/>
          <a:srcRect/>
          <a:stretch>
            <a:fillRect/>
          </a:stretch>
        </p:blipFill>
        <p:spPr bwMode="auto">
          <a:xfrm>
            <a:off x="1981200" y="0"/>
            <a:ext cx="53467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ck brosura A4 -bi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0900" y="0"/>
            <a:ext cx="5041900" cy="7125725"/>
          </a:xfrm>
          <a:prstGeom prst="rect">
            <a:avLst/>
          </a:prstGeom>
          <a:noFill/>
          <a:ln w="9525">
            <a:noFill/>
            <a:miter lim="800000"/>
            <a:headEnd/>
            <a:tailEnd/>
          </a:ln>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97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37889" name="Rectangle 1"/>
          <p:cNvSpPr>
            <a:spLocks noChangeArrowheads="1"/>
          </p:cNvSpPr>
          <p:nvPr/>
        </p:nvSpPr>
        <p:spPr bwMode="auto">
          <a:xfrm>
            <a:off x="0" y="304800"/>
            <a:ext cx="9144000" cy="457200"/>
          </a:xfrm>
          <a:prstGeom prst="rect">
            <a:avLst/>
          </a:prstGeom>
          <a:solidFill>
            <a:srgbClr val="99CC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200" b="1" i="0" u="none" strike="noStrike" cap="none" normalizeH="0" baseline="0" smtClean="0">
                <a:ln>
                  <a:noFill/>
                </a:ln>
                <a:solidFill>
                  <a:srgbClr val="000000"/>
                </a:solidFill>
                <a:effectLst/>
                <a:latin typeface="Cambria" pitchFamily="18" charset="0"/>
                <a:ea typeface="Times New Roman" pitchFamily="18" charset="0"/>
                <a:cs typeface="Arial" pitchFamily="34" charset="0"/>
              </a:rPr>
              <a:t>Cazare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7890" name="Rectangle 2"/>
          <p:cNvSpPr>
            <a:spLocks noChangeArrowheads="1"/>
          </p:cNvSpPr>
          <p:nvPr/>
        </p:nvSpPr>
        <p:spPr bwMode="auto">
          <a:xfrm>
            <a:off x="228600" y="873978"/>
            <a:ext cx="89154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Rezervarea cazării</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Participanţii şi însoţitorii sunt rugaţi să-şi rezerve cazarea on-line, folosind pagina web: </a:t>
            </a: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hlinkClick r:id="rId3"/>
              </a:rPr>
              <a:t>www.congrespneumo2014.ro</a:t>
            </a:r>
            <a:r>
              <a:rPr kumimoji="0" lang="ro-RO"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a:t>
            </a: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sau prin e-mail la adresa: </a:t>
            </a: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hlinkClick r:id="rId4"/>
              </a:rPr>
              <a:t>info@congrespneumo2014.ro</a:t>
            </a:r>
            <a:r>
              <a:rPr kumimoji="0" lang="ro-RO"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Vă rugăm să reţineţi că rezervarea se poate efectua numai </a:t>
            </a:r>
            <a:r>
              <a:rPr kumimoji="0" lang="it-IT" sz="16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după</a:t>
            </a: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înregistrarea la Congres. Numărul camerelor rezervate pentru Congres fiind limitat, vă rugăm să aşteptaţi confirmarea solicitării înainte de a achita costul cazării. Confirmarea finală vă va fi transmisă după achitarea a cel puţin 2 nopţi de cazare din totalul de nopţi solicitate. Pentru rezervările de grup vă rugăm să vă adresaţi Secretariatului Congresului la adresa de e-mail: </a:t>
            </a: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hlinkClick r:id="rId4"/>
              </a:rPr>
              <a:t>info@congrespneumo2014.ro</a:t>
            </a: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Modificări de cazare</a:t>
            </a:r>
            <a:br>
              <a:rPr kumimoji="0" lang="it-IT"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Modificările de cazare sunt acceptate doar în scris şi doar dacă sunt solicitate înainte de 15 septembrie 2014. Pentru fiecare modificare a rezervării va fi percepută o taxa de 5 €. </a:t>
            </a:r>
            <a:b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r>
            <a:b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Check In / Check Out </a:t>
            </a:r>
            <a:br>
              <a:rPr kumimoji="0" lang="it-IT"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Camerele pot fi ocupate începând cu ora 14.00 şi se elibereză cel mai târziu la ora 12.00. </a:t>
            </a:r>
            <a:r>
              <a:rPr kumimoji="0" lang="pt-BR"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Depăşirea acestei ore atrage dupa sine taxarea cu tariful a încă unei zile de cazare.</a:t>
            </a:r>
            <a:endParaRPr kumimoji="0" lang="ro-RO"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o-RO" sz="1600" dirty="0" smtClean="0">
              <a:solidFill>
                <a:srgbClr val="000000"/>
              </a:solidFill>
              <a:latin typeface="Cambria" pitchFamily="18" charset="0"/>
              <a:ea typeface="Calibri" pitchFamily="34" charset="0"/>
              <a:cs typeface="Times New Roman" pitchFamily="18" charset="0"/>
            </a:endParaRPr>
          </a:p>
          <a:p>
            <a:r>
              <a:rPr lang="fr-FR" sz="1600" b="1" i="1" dirty="0" err="1" smtClean="0"/>
              <a:t>Modalită</a:t>
            </a:r>
            <a:r>
              <a:rPr lang="fr-FR" sz="1600" b="1" i="1" dirty="0" smtClean="0"/>
              <a:t>ți de </a:t>
            </a:r>
            <a:r>
              <a:rPr lang="fr-FR" sz="1600" b="1" i="1" dirty="0" err="1" smtClean="0"/>
              <a:t>plată</a:t>
            </a:r>
            <a:endParaRPr lang="ro-RO" sz="1600" dirty="0" smtClean="0"/>
          </a:p>
          <a:p>
            <a:r>
              <a:rPr lang="fr-FR" sz="1600" dirty="0" err="1" smtClean="0"/>
              <a:t>După</a:t>
            </a:r>
            <a:r>
              <a:rPr lang="fr-FR" sz="1600" dirty="0" smtClean="0"/>
              <a:t> </a:t>
            </a:r>
            <a:r>
              <a:rPr lang="fr-FR" sz="1600" dirty="0" err="1" smtClean="0"/>
              <a:t>înregistrare</a:t>
            </a:r>
            <a:r>
              <a:rPr lang="fr-FR" sz="1600" dirty="0" smtClean="0"/>
              <a:t>, </a:t>
            </a:r>
            <a:r>
              <a:rPr lang="fr-FR" sz="1600" dirty="0" err="1" smtClean="0"/>
              <a:t>toate</a:t>
            </a:r>
            <a:r>
              <a:rPr lang="fr-FR" sz="1600" dirty="0" smtClean="0"/>
              <a:t> </a:t>
            </a:r>
            <a:r>
              <a:rPr lang="fr-FR" sz="1600" dirty="0" err="1" smtClean="0"/>
              <a:t>taxele</a:t>
            </a:r>
            <a:r>
              <a:rPr lang="fr-FR" sz="1600" dirty="0" smtClean="0"/>
              <a:t> pot fi </a:t>
            </a:r>
            <a:r>
              <a:rPr lang="fr-FR" sz="1600" dirty="0" err="1" smtClean="0"/>
              <a:t>achitate</a:t>
            </a:r>
            <a:r>
              <a:rPr lang="fr-FR" sz="1600" dirty="0" smtClean="0"/>
              <a:t> </a:t>
            </a:r>
            <a:r>
              <a:rPr lang="fr-FR" sz="1600" dirty="0" err="1" smtClean="0"/>
              <a:t>prin</a:t>
            </a:r>
            <a:r>
              <a:rPr lang="fr-FR" sz="1600" dirty="0" smtClean="0"/>
              <a:t> </a:t>
            </a:r>
            <a:r>
              <a:rPr lang="fr-FR" sz="1600" dirty="0" err="1" smtClean="0"/>
              <a:t>card</a:t>
            </a:r>
            <a:r>
              <a:rPr lang="fr-FR" sz="1600" dirty="0" smtClean="0"/>
              <a:t> de </a:t>
            </a:r>
            <a:r>
              <a:rPr lang="fr-FR" sz="1600" dirty="0" err="1" smtClean="0"/>
              <a:t>credit</a:t>
            </a:r>
            <a:r>
              <a:rPr lang="fr-FR" sz="1600" dirty="0" smtClean="0"/>
              <a:t> </a:t>
            </a:r>
            <a:r>
              <a:rPr lang="fr-FR" sz="1600" dirty="0" err="1" smtClean="0"/>
              <a:t>sau</a:t>
            </a:r>
            <a:r>
              <a:rPr lang="fr-FR" sz="1600" dirty="0" smtClean="0"/>
              <a:t> </a:t>
            </a:r>
            <a:r>
              <a:rPr lang="fr-FR" sz="1600" dirty="0" err="1" smtClean="0"/>
              <a:t>transfer</a:t>
            </a:r>
            <a:r>
              <a:rPr lang="fr-FR" sz="1600" dirty="0" smtClean="0"/>
              <a:t> </a:t>
            </a:r>
            <a:r>
              <a:rPr lang="fr-FR" sz="1600" dirty="0" err="1" smtClean="0"/>
              <a:t>bancar</a:t>
            </a:r>
            <a:r>
              <a:rPr lang="fr-FR" sz="1600" dirty="0" smtClean="0"/>
              <a:t>. </a:t>
            </a:r>
            <a:r>
              <a:rPr lang="fr-FR" sz="1600" dirty="0" err="1" smtClean="0"/>
              <a:t>Instrucţiunile</a:t>
            </a:r>
            <a:r>
              <a:rPr lang="fr-FR" sz="1600" dirty="0" smtClean="0"/>
              <a:t> </a:t>
            </a:r>
            <a:r>
              <a:rPr lang="fr-FR" sz="1600" dirty="0" err="1" smtClean="0"/>
              <a:t>specifice</a:t>
            </a:r>
            <a:r>
              <a:rPr lang="fr-FR" sz="1600" dirty="0" smtClean="0"/>
              <a:t> </a:t>
            </a:r>
            <a:r>
              <a:rPr lang="fr-FR" sz="1600" dirty="0" err="1" smtClean="0"/>
              <a:t>privind</a:t>
            </a:r>
            <a:r>
              <a:rPr lang="fr-FR" sz="1600" dirty="0" smtClean="0"/>
              <a:t> </a:t>
            </a:r>
            <a:r>
              <a:rPr lang="fr-FR" sz="1600" dirty="0" err="1" smtClean="0"/>
              <a:t>modul</a:t>
            </a:r>
            <a:r>
              <a:rPr lang="fr-FR" sz="1600" dirty="0" smtClean="0"/>
              <a:t> de </a:t>
            </a:r>
            <a:r>
              <a:rPr lang="fr-FR" sz="1600" dirty="0" err="1" smtClean="0"/>
              <a:t>plată</a:t>
            </a:r>
            <a:r>
              <a:rPr lang="fr-FR" sz="1600" dirty="0" smtClean="0"/>
              <a:t> se </a:t>
            </a:r>
            <a:r>
              <a:rPr lang="fr-FR" sz="1600" dirty="0" err="1" smtClean="0"/>
              <a:t>află</a:t>
            </a:r>
            <a:r>
              <a:rPr lang="fr-FR" sz="1600" dirty="0" smtClean="0"/>
              <a:t> </a:t>
            </a:r>
            <a:r>
              <a:rPr lang="fr-FR" sz="1600" dirty="0" err="1" smtClean="0"/>
              <a:t>pe</a:t>
            </a:r>
            <a:r>
              <a:rPr lang="fr-FR" sz="1600" dirty="0" smtClean="0"/>
              <a:t> site-</a:t>
            </a:r>
            <a:r>
              <a:rPr lang="fr-FR" sz="1600" dirty="0" err="1" smtClean="0"/>
              <a:t>ul</a:t>
            </a:r>
            <a:r>
              <a:rPr lang="fr-FR" sz="1600" dirty="0" smtClean="0"/>
              <a:t> </a:t>
            </a:r>
            <a:r>
              <a:rPr lang="fr-FR" sz="1600" dirty="0" err="1" smtClean="0"/>
              <a:t>Congresului</a:t>
            </a:r>
            <a:r>
              <a:rPr lang="fr-FR" sz="1600" dirty="0" smtClean="0"/>
              <a:t>. </a:t>
            </a:r>
            <a:endParaRPr lang="ro-RO" sz="1600" dirty="0" smtClean="0"/>
          </a:p>
          <a:p>
            <a:r>
              <a:rPr lang="fr-FR" sz="1600" dirty="0" err="1" smtClean="0"/>
              <a:t>Plata</a:t>
            </a:r>
            <a:r>
              <a:rPr lang="fr-FR" sz="1600" dirty="0" smtClean="0"/>
              <a:t> </a:t>
            </a:r>
            <a:r>
              <a:rPr lang="fr-FR" sz="1600" dirty="0" err="1" smtClean="0"/>
              <a:t>cu</a:t>
            </a:r>
            <a:r>
              <a:rPr lang="fr-FR" sz="1600" dirty="0" smtClean="0"/>
              <a:t> </a:t>
            </a:r>
            <a:r>
              <a:rPr lang="fr-FR" sz="1600" dirty="0" err="1" smtClean="0"/>
              <a:t>numerar</a:t>
            </a:r>
            <a:r>
              <a:rPr lang="fr-FR" sz="1600" dirty="0" smtClean="0"/>
              <a:t> se </a:t>
            </a:r>
            <a:r>
              <a:rPr lang="fr-FR" sz="1600" dirty="0" err="1" smtClean="0"/>
              <a:t>acceptă</a:t>
            </a:r>
            <a:r>
              <a:rPr lang="fr-FR" sz="1600" dirty="0" smtClean="0"/>
              <a:t> </a:t>
            </a:r>
            <a:r>
              <a:rPr lang="fr-FR" sz="1600" dirty="0" err="1" smtClean="0"/>
              <a:t>numai</a:t>
            </a:r>
            <a:r>
              <a:rPr lang="fr-FR" sz="1600" dirty="0" smtClean="0"/>
              <a:t> </a:t>
            </a:r>
            <a:r>
              <a:rPr lang="fr-FR" sz="1600" dirty="0" err="1" smtClean="0"/>
              <a:t>pentru</a:t>
            </a:r>
            <a:r>
              <a:rPr lang="fr-FR" sz="1600" dirty="0" smtClean="0"/>
              <a:t> </a:t>
            </a:r>
            <a:r>
              <a:rPr lang="fr-FR" sz="1600" dirty="0" err="1" smtClean="0"/>
              <a:t>taxele</a:t>
            </a:r>
            <a:r>
              <a:rPr lang="fr-FR" sz="1600" dirty="0" smtClean="0"/>
              <a:t> de </a:t>
            </a:r>
            <a:r>
              <a:rPr lang="fr-FR" sz="1600" dirty="0" err="1" smtClean="0"/>
              <a:t>înregistrare</a:t>
            </a:r>
            <a:r>
              <a:rPr lang="fr-FR" sz="1600" dirty="0" smtClean="0"/>
              <a:t> și </a:t>
            </a:r>
            <a:r>
              <a:rPr lang="fr-FR" sz="1600" dirty="0" err="1" smtClean="0"/>
              <a:t>poate</a:t>
            </a:r>
            <a:r>
              <a:rPr lang="fr-FR" sz="1600" dirty="0" smtClean="0"/>
              <a:t> fi </a:t>
            </a:r>
            <a:r>
              <a:rPr lang="fr-FR" sz="1600" dirty="0" err="1" smtClean="0"/>
              <a:t>făcută</a:t>
            </a:r>
            <a:r>
              <a:rPr lang="fr-FR" sz="1600" dirty="0" smtClean="0"/>
              <a:t> la </a:t>
            </a:r>
            <a:r>
              <a:rPr lang="fr-FR" sz="1600" dirty="0" err="1" smtClean="0"/>
              <a:t>Secretariatul</a:t>
            </a:r>
            <a:r>
              <a:rPr lang="fr-FR" sz="1600" dirty="0" smtClean="0"/>
              <a:t> </a:t>
            </a:r>
            <a:r>
              <a:rPr lang="fr-FR" sz="1600" dirty="0" err="1" smtClean="0"/>
              <a:t>Societăţii</a:t>
            </a:r>
            <a:r>
              <a:rPr lang="fr-FR" sz="1600" dirty="0" smtClean="0"/>
              <a:t> din Ș</a:t>
            </a:r>
            <a:r>
              <a:rPr lang="fr-FR" sz="1600" dirty="0" err="1" smtClean="0"/>
              <a:t>oseaua</a:t>
            </a:r>
            <a:r>
              <a:rPr lang="fr-FR" sz="1600" dirty="0" smtClean="0"/>
              <a:t> </a:t>
            </a:r>
            <a:r>
              <a:rPr lang="fr-FR" sz="1600" dirty="0" err="1" smtClean="0"/>
              <a:t>Viilor</a:t>
            </a:r>
            <a:r>
              <a:rPr lang="fr-FR" sz="1600" dirty="0" smtClean="0"/>
              <a:t> 90, </a:t>
            </a:r>
            <a:r>
              <a:rPr lang="fr-FR" sz="1600" dirty="0" err="1" smtClean="0"/>
              <a:t>sector</a:t>
            </a:r>
            <a:r>
              <a:rPr lang="fr-FR" sz="1600" dirty="0" smtClean="0"/>
              <a:t> 5 050159, </a:t>
            </a:r>
            <a:r>
              <a:rPr lang="fr-FR" sz="1600" dirty="0" err="1" smtClean="0"/>
              <a:t>Bucure</a:t>
            </a:r>
            <a:r>
              <a:rPr lang="fr-FR" sz="1600" dirty="0" smtClean="0"/>
              <a:t>ști.</a:t>
            </a:r>
            <a:endParaRPr lang="ro-RO" sz="1600" dirty="0" smtClean="0"/>
          </a:p>
          <a:p>
            <a:r>
              <a:rPr lang="fr-FR" sz="1600" dirty="0" err="1" smtClean="0"/>
              <a:t>Vă</a:t>
            </a:r>
            <a:r>
              <a:rPr lang="fr-FR" sz="1600" dirty="0" smtClean="0"/>
              <a:t> </a:t>
            </a:r>
            <a:r>
              <a:rPr lang="fr-FR" sz="1600" dirty="0" err="1" smtClean="0"/>
              <a:t>rugăm</a:t>
            </a:r>
            <a:r>
              <a:rPr lang="fr-FR" sz="1600" dirty="0" smtClean="0"/>
              <a:t> </a:t>
            </a:r>
            <a:r>
              <a:rPr lang="fr-FR" sz="1600" dirty="0" err="1" smtClean="0"/>
              <a:t>să</a:t>
            </a:r>
            <a:r>
              <a:rPr lang="fr-FR" sz="1600" dirty="0" smtClean="0"/>
              <a:t> </a:t>
            </a:r>
            <a:r>
              <a:rPr lang="fr-FR" sz="1600" dirty="0" err="1" smtClean="0"/>
              <a:t>reţineţi</a:t>
            </a:r>
            <a:r>
              <a:rPr lang="fr-FR" sz="1600" dirty="0" smtClean="0"/>
              <a:t> </a:t>
            </a:r>
            <a:r>
              <a:rPr lang="fr-FR" sz="1600" dirty="0" err="1" smtClean="0"/>
              <a:t>că</a:t>
            </a:r>
            <a:r>
              <a:rPr lang="fr-FR" sz="1600" dirty="0" smtClean="0"/>
              <a:t> </a:t>
            </a:r>
            <a:r>
              <a:rPr lang="fr-FR" sz="1600" dirty="0" err="1" smtClean="0"/>
              <a:t>înregistrările</a:t>
            </a:r>
            <a:r>
              <a:rPr lang="fr-FR" sz="1600" dirty="0" smtClean="0"/>
              <a:t> </a:t>
            </a:r>
            <a:r>
              <a:rPr lang="fr-FR" sz="1600" dirty="0" err="1" smtClean="0"/>
              <a:t>fără</a:t>
            </a:r>
            <a:r>
              <a:rPr lang="fr-FR" sz="1600" dirty="0" smtClean="0"/>
              <a:t> </a:t>
            </a:r>
            <a:r>
              <a:rPr lang="fr-FR" sz="1600" dirty="0" err="1" smtClean="0"/>
              <a:t>dovada</a:t>
            </a:r>
            <a:r>
              <a:rPr lang="fr-FR" sz="1600" dirty="0" smtClean="0"/>
              <a:t> </a:t>
            </a:r>
            <a:r>
              <a:rPr lang="fr-FR" sz="1600" dirty="0" err="1" smtClean="0"/>
              <a:t>plăţii</a:t>
            </a:r>
            <a:r>
              <a:rPr lang="fr-FR" sz="1600" dirty="0" smtClean="0"/>
              <a:t> NU vor fi </a:t>
            </a:r>
            <a:r>
              <a:rPr lang="fr-FR" sz="1600" dirty="0" err="1" smtClean="0"/>
              <a:t>validate</a:t>
            </a:r>
            <a:r>
              <a:rPr lang="fr-FR" sz="1600" dirty="0" smtClean="0"/>
              <a:t>.</a:t>
            </a:r>
            <a:endParaRPr kumimoji="0" lang="pt-B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ck brosura A4 -bi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0900" y="0"/>
            <a:ext cx="5041900" cy="7125725"/>
          </a:xfrm>
          <a:prstGeom prst="rect">
            <a:avLst/>
          </a:prstGeom>
          <a:noFill/>
          <a:ln w="9525">
            <a:noFill/>
            <a:miter lim="800000"/>
            <a:headEnd/>
            <a:tailEnd/>
          </a:ln>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97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37889" name="Rectangle 1"/>
          <p:cNvSpPr>
            <a:spLocks noChangeArrowheads="1"/>
          </p:cNvSpPr>
          <p:nvPr/>
        </p:nvSpPr>
        <p:spPr bwMode="auto">
          <a:xfrm>
            <a:off x="0" y="304800"/>
            <a:ext cx="9144000" cy="457200"/>
          </a:xfrm>
          <a:prstGeom prst="rect">
            <a:avLst/>
          </a:prstGeom>
          <a:solidFill>
            <a:srgbClr val="99CC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200" b="1" i="0" u="none" strike="noStrike" cap="none" normalizeH="0" baseline="0" smtClean="0">
                <a:ln>
                  <a:noFill/>
                </a:ln>
                <a:solidFill>
                  <a:srgbClr val="000000"/>
                </a:solidFill>
                <a:effectLst/>
                <a:latin typeface="Cambria" pitchFamily="18" charset="0"/>
                <a:ea typeface="Times New Roman" pitchFamily="18" charset="0"/>
                <a:cs typeface="Arial" pitchFamily="34" charset="0"/>
              </a:rPr>
              <a:t>Cazare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838200" y="1143000"/>
          <a:ext cx="7467600" cy="1950720"/>
        </p:xfrm>
        <a:graphic>
          <a:graphicData uri="http://schemas.openxmlformats.org/drawingml/2006/table">
            <a:tbl>
              <a:tblPr/>
              <a:tblGrid>
                <a:gridCol w="3808486"/>
                <a:gridCol w="3659114"/>
              </a:tblGrid>
              <a:tr h="0">
                <a:tc>
                  <a:txBody>
                    <a:bodyPr/>
                    <a:lstStyle/>
                    <a:p>
                      <a:pPr algn="just">
                        <a:spcAft>
                          <a:spcPts val="0"/>
                        </a:spcAft>
                      </a:pPr>
                      <a:r>
                        <a:rPr lang="it-IT" sz="1600" b="1" dirty="0">
                          <a:latin typeface="Cambria" pitchFamily="18" charset="0"/>
                          <a:ea typeface="Calibri"/>
                          <a:cs typeface="Times New Roman"/>
                        </a:rPr>
                        <a:t>TAXĂ ÎNREGISTRARE </a:t>
                      </a:r>
                      <a:endParaRPr lang="ro-RO" sz="1600" dirty="0">
                        <a:latin typeface="Cambria" pitchFamily="18" charset="0"/>
                        <a:ea typeface="Calibri"/>
                        <a:cs typeface="Times New Roman"/>
                      </a:endParaRPr>
                    </a:p>
                    <a:p>
                      <a:pPr algn="just">
                        <a:spcAft>
                          <a:spcPts val="0"/>
                        </a:spcAft>
                      </a:pPr>
                      <a:r>
                        <a:rPr lang="it-IT" sz="1600" dirty="0">
                          <a:latin typeface="Cambria" pitchFamily="18" charset="0"/>
                          <a:ea typeface="Calibri"/>
                          <a:cs typeface="Times New Roman"/>
                        </a:rPr>
                        <a:t>Societatea Română de Pneumologie</a:t>
                      </a:r>
                      <a:endParaRPr lang="ro-RO" sz="1600" dirty="0">
                        <a:latin typeface="Cambria" pitchFamily="18" charset="0"/>
                        <a:ea typeface="Calibri"/>
                        <a:cs typeface="Times New Roman"/>
                      </a:endParaRPr>
                    </a:p>
                    <a:p>
                      <a:pPr algn="just">
                        <a:spcAft>
                          <a:spcPts val="0"/>
                        </a:spcAft>
                      </a:pPr>
                      <a:r>
                        <a:rPr lang="it-IT" sz="1600" dirty="0">
                          <a:latin typeface="Cambria" pitchFamily="18" charset="0"/>
                          <a:ea typeface="Calibri"/>
                          <a:cs typeface="Times New Roman"/>
                        </a:rPr>
                        <a:t>Cod fiscal: 4433929</a:t>
                      </a:r>
                      <a:endParaRPr lang="ro-RO" sz="1600" dirty="0">
                        <a:latin typeface="Cambria" pitchFamily="18" charset="0"/>
                        <a:ea typeface="Calibri"/>
                        <a:cs typeface="Times New Roman"/>
                      </a:endParaRPr>
                    </a:p>
                    <a:p>
                      <a:pPr algn="just">
                        <a:spcAft>
                          <a:spcPts val="0"/>
                        </a:spcAft>
                      </a:pPr>
                      <a:r>
                        <a:rPr lang="it-IT" sz="1600" dirty="0">
                          <a:latin typeface="Cambria" pitchFamily="18" charset="0"/>
                          <a:ea typeface="Calibri"/>
                          <a:cs typeface="Times New Roman"/>
                        </a:rPr>
                        <a:t>Cont IBAN:</a:t>
                      </a:r>
                      <a:endParaRPr lang="ro-RO" sz="1600" dirty="0">
                        <a:latin typeface="Cambria" pitchFamily="18" charset="0"/>
                        <a:ea typeface="Calibri"/>
                        <a:cs typeface="Times New Roman"/>
                      </a:endParaRPr>
                    </a:p>
                    <a:p>
                      <a:pPr algn="just">
                        <a:spcAft>
                          <a:spcPts val="0"/>
                        </a:spcAft>
                      </a:pPr>
                      <a:r>
                        <a:rPr lang="it-IT" sz="1600" dirty="0">
                          <a:latin typeface="Cambria" pitchFamily="18" charset="0"/>
                          <a:ea typeface="Calibri"/>
                          <a:cs typeface="Times New Roman"/>
                        </a:rPr>
                        <a:t>RO74BRDE445SV00161634450– RON</a:t>
                      </a:r>
                      <a:endParaRPr lang="ro-RO" sz="1600" dirty="0">
                        <a:latin typeface="Cambria" pitchFamily="18" charset="0"/>
                        <a:ea typeface="Calibri"/>
                        <a:cs typeface="Times New Roman"/>
                      </a:endParaRPr>
                    </a:p>
                    <a:p>
                      <a:pPr algn="just">
                        <a:spcAft>
                          <a:spcPts val="0"/>
                        </a:spcAft>
                      </a:pPr>
                      <a:r>
                        <a:rPr lang="it-IT" sz="1600" dirty="0">
                          <a:latin typeface="Cambria" pitchFamily="18" charset="0"/>
                          <a:ea typeface="Calibri"/>
                          <a:cs typeface="Times New Roman"/>
                        </a:rPr>
                        <a:t>RO83BRDE445SV00430144450– EUR</a:t>
                      </a:r>
                      <a:endParaRPr lang="ro-RO" sz="1600" dirty="0">
                        <a:latin typeface="Cambria" pitchFamily="18" charset="0"/>
                        <a:ea typeface="Calibri"/>
                        <a:cs typeface="Times New Roman"/>
                      </a:endParaRPr>
                    </a:p>
                    <a:p>
                      <a:pPr algn="just">
                        <a:spcAft>
                          <a:spcPts val="0"/>
                        </a:spcAft>
                      </a:pPr>
                      <a:r>
                        <a:rPr lang="it-IT" sz="1600" dirty="0">
                          <a:latin typeface="Cambria" pitchFamily="18" charset="0"/>
                          <a:ea typeface="Calibri"/>
                          <a:cs typeface="Times New Roman"/>
                        </a:rPr>
                        <a:t>Cod SWIFT: BRDEROBU</a:t>
                      </a:r>
                      <a:endParaRPr lang="ro-RO" sz="1600" dirty="0">
                        <a:latin typeface="Cambria" pitchFamily="18" charset="0"/>
                        <a:ea typeface="Calibri"/>
                        <a:cs typeface="Times New Roman"/>
                      </a:endParaRPr>
                    </a:p>
                    <a:p>
                      <a:pPr algn="just">
                        <a:spcAft>
                          <a:spcPts val="0"/>
                        </a:spcAft>
                      </a:pPr>
                      <a:r>
                        <a:rPr lang="it-IT" sz="1600" dirty="0">
                          <a:latin typeface="Cambria" pitchFamily="18" charset="0"/>
                          <a:ea typeface="Calibri"/>
                          <a:cs typeface="Times New Roman"/>
                        </a:rPr>
                        <a:t>BRD – sucursala Dorobanţi</a:t>
                      </a:r>
                      <a:endParaRPr lang="ro-RO" sz="1600" dirty="0">
                        <a:latin typeface="Cambr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1600" b="1" dirty="0">
                          <a:latin typeface="Cambria" pitchFamily="18" charset="0"/>
                          <a:ea typeface="Calibri"/>
                          <a:cs typeface="Times New Roman"/>
                        </a:rPr>
                        <a:t>CAZARE</a:t>
                      </a:r>
                      <a:endParaRPr lang="ro-RO" sz="1600" dirty="0">
                        <a:latin typeface="Cambria" pitchFamily="18" charset="0"/>
                        <a:ea typeface="Calibri"/>
                        <a:cs typeface="Times New Roman"/>
                      </a:endParaRPr>
                    </a:p>
                    <a:p>
                      <a:pPr algn="just">
                        <a:spcAft>
                          <a:spcPts val="0"/>
                        </a:spcAft>
                      </a:pPr>
                      <a:r>
                        <a:rPr lang="it-IT" sz="1600" dirty="0">
                          <a:latin typeface="Cambria" pitchFamily="18" charset="0"/>
                          <a:ea typeface="Calibri"/>
                          <a:cs typeface="Times New Roman"/>
                        </a:rPr>
                        <a:t>Dal Travel S.R.L.</a:t>
                      </a:r>
                      <a:endParaRPr lang="ro-RO" sz="1600" dirty="0">
                        <a:latin typeface="Cambria" pitchFamily="18" charset="0"/>
                        <a:ea typeface="Calibri"/>
                        <a:cs typeface="Times New Roman"/>
                      </a:endParaRPr>
                    </a:p>
                    <a:p>
                      <a:pPr algn="just">
                        <a:spcAft>
                          <a:spcPts val="0"/>
                        </a:spcAft>
                      </a:pPr>
                      <a:r>
                        <a:rPr lang="it-IT" sz="1600" dirty="0">
                          <a:latin typeface="Cambria" pitchFamily="18" charset="0"/>
                          <a:ea typeface="Calibri"/>
                          <a:cs typeface="Times New Roman"/>
                        </a:rPr>
                        <a:t>Cod fiscal: RO13168309</a:t>
                      </a:r>
                      <a:endParaRPr lang="ro-RO" sz="1600" dirty="0">
                        <a:latin typeface="Cambria" pitchFamily="18" charset="0"/>
                        <a:ea typeface="Calibri"/>
                        <a:cs typeface="Times New Roman"/>
                      </a:endParaRPr>
                    </a:p>
                    <a:p>
                      <a:pPr algn="just">
                        <a:spcAft>
                          <a:spcPts val="0"/>
                        </a:spcAft>
                      </a:pPr>
                      <a:r>
                        <a:rPr lang="it-IT" sz="1600" dirty="0">
                          <a:latin typeface="Cambria" pitchFamily="18" charset="0"/>
                          <a:ea typeface="Calibri"/>
                          <a:cs typeface="Times New Roman"/>
                        </a:rPr>
                        <a:t>Cont IBAN:</a:t>
                      </a:r>
                      <a:endParaRPr lang="ro-RO" sz="1600" dirty="0">
                        <a:latin typeface="Cambria" pitchFamily="18" charset="0"/>
                        <a:ea typeface="Calibri"/>
                        <a:cs typeface="Times New Roman"/>
                      </a:endParaRPr>
                    </a:p>
                    <a:p>
                      <a:pPr algn="just">
                        <a:spcAft>
                          <a:spcPts val="0"/>
                        </a:spcAft>
                      </a:pPr>
                      <a:r>
                        <a:rPr lang="it-IT" sz="1600" dirty="0">
                          <a:latin typeface="Cambria" pitchFamily="18" charset="0"/>
                          <a:ea typeface="Calibri"/>
                          <a:cs typeface="Times New Roman"/>
                        </a:rPr>
                        <a:t>RO95INGB0001008128508910– RON</a:t>
                      </a:r>
                      <a:endParaRPr lang="ro-RO" sz="1600" dirty="0">
                        <a:latin typeface="Cambria" pitchFamily="18" charset="0"/>
                        <a:ea typeface="Calibri"/>
                        <a:cs typeface="Times New Roman"/>
                      </a:endParaRPr>
                    </a:p>
                    <a:p>
                      <a:pPr algn="just">
                        <a:spcAft>
                          <a:spcPts val="0"/>
                        </a:spcAft>
                      </a:pPr>
                      <a:r>
                        <a:rPr lang="it-IT" sz="1600" dirty="0">
                          <a:latin typeface="Cambria" pitchFamily="18" charset="0"/>
                          <a:ea typeface="Calibri"/>
                          <a:cs typeface="Times New Roman"/>
                        </a:rPr>
                        <a:t>RO87INGB0001008128504010– USD</a:t>
                      </a:r>
                      <a:endParaRPr lang="ro-RO" sz="1600" dirty="0">
                        <a:latin typeface="Cambria" pitchFamily="18" charset="0"/>
                        <a:ea typeface="Calibri"/>
                        <a:cs typeface="Times New Roman"/>
                      </a:endParaRPr>
                    </a:p>
                    <a:p>
                      <a:pPr algn="just">
                        <a:spcAft>
                          <a:spcPts val="0"/>
                        </a:spcAft>
                      </a:pPr>
                      <a:r>
                        <a:rPr lang="it-IT" sz="1600" dirty="0">
                          <a:latin typeface="Cambria" pitchFamily="18" charset="0"/>
                          <a:ea typeface="Calibri"/>
                          <a:cs typeface="Times New Roman"/>
                        </a:rPr>
                        <a:t>RO44INGB0001008128500710– EUR</a:t>
                      </a:r>
                      <a:endParaRPr lang="ro-RO" sz="1600" dirty="0">
                        <a:latin typeface="Cambria" pitchFamily="18" charset="0"/>
                        <a:ea typeface="Calibri"/>
                        <a:cs typeface="Times New Roman"/>
                      </a:endParaRPr>
                    </a:p>
                    <a:p>
                      <a:pPr algn="just">
                        <a:spcAft>
                          <a:spcPts val="0"/>
                        </a:spcAft>
                      </a:pPr>
                      <a:r>
                        <a:rPr lang="it-IT" sz="1600" dirty="0">
                          <a:latin typeface="Cambria" pitchFamily="18" charset="0"/>
                          <a:ea typeface="Calibri"/>
                          <a:cs typeface="Times New Roman"/>
                        </a:rPr>
                        <a:t>ING BANK</a:t>
                      </a:r>
                      <a:endParaRPr lang="ro-RO" sz="1600" dirty="0">
                        <a:latin typeface="Cambr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9"/>
          <p:cNvSpPr/>
          <p:nvPr/>
        </p:nvSpPr>
        <p:spPr>
          <a:xfrm>
            <a:off x="457200" y="3505200"/>
            <a:ext cx="8229600" cy="1200329"/>
          </a:xfrm>
          <a:prstGeom prst="rect">
            <a:avLst/>
          </a:prstGeom>
        </p:spPr>
        <p:txBody>
          <a:bodyPr wrap="square">
            <a:spAutoFit/>
          </a:bodyPr>
          <a:lstStyle/>
          <a:p>
            <a:pPr algn="just"/>
            <a:r>
              <a:rPr lang="it-IT" dirty="0" smtClean="0">
                <a:latin typeface="Cambria" pitchFamily="18" charset="0"/>
              </a:rPr>
              <a:t>La efectuarea plăţii vă rugăm să specificaţi numele participantului și menţiunea “Congres SRP 2014”. Pentru siguranţă, vă rugăm să trimiteţi o copie a ordinului de plată prin fax, la numărul </a:t>
            </a:r>
            <a:r>
              <a:rPr lang="it-IT" dirty="0" smtClean="0">
                <a:latin typeface="Cambria" pitchFamily="18" charset="0"/>
              </a:rPr>
              <a:t>021.319.70.63 </a:t>
            </a:r>
            <a:r>
              <a:rPr lang="it-IT" dirty="0" smtClean="0">
                <a:latin typeface="Cambria" pitchFamily="18" charset="0"/>
              </a:rPr>
              <a:t>sau scanată, pe e-mail la adresa: </a:t>
            </a:r>
            <a:r>
              <a:rPr lang="it-IT" u="sng" dirty="0" smtClean="0">
                <a:latin typeface="Cambria" pitchFamily="18" charset="0"/>
                <a:hlinkClick r:id="rId3"/>
              </a:rPr>
              <a:t>info@congrespneumo2014.ro</a:t>
            </a:r>
            <a:endParaRPr lang="ro-RO" dirty="0">
              <a:latin typeface="Cambri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op 4"/>
          <p:cNvPicPr>
            <a:picLocks noChangeAspect="1" noChangeArrowheads="1"/>
          </p:cNvPicPr>
          <p:nvPr/>
        </p:nvPicPr>
        <p:blipFill>
          <a:blip r:embed="rId2"/>
          <a:srcRect/>
          <a:stretch>
            <a:fillRect/>
          </a:stretch>
        </p:blipFill>
        <p:spPr bwMode="auto">
          <a:xfrm>
            <a:off x="2057400" y="0"/>
            <a:ext cx="4958200" cy="6865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ck brosura A4 -bi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0900" y="0"/>
            <a:ext cx="5041900" cy="7125725"/>
          </a:xfrm>
          <a:prstGeom prst="rect">
            <a:avLst/>
          </a:prstGeom>
          <a:noFill/>
          <a:ln w="9525">
            <a:noFill/>
            <a:miter lim="800000"/>
            <a:headEnd/>
            <a:tailEnd/>
          </a:ln>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053" name="Rectangle 5"/>
          <p:cNvSpPr>
            <a:spLocks noChangeArrowheads="1"/>
          </p:cNvSpPr>
          <p:nvPr/>
        </p:nvSpPr>
        <p:spPr bwMode="auto">
          <a:xfrm>
            <a:off x="0" y="304800"/>
            <a:ext cx="9144000" cy="457200"/>
          </a:xfrm>
          <a:prstGeom prst="rect">
            <a:avLst/>
          </a:prstGeom>
          <a:solidFill>
            <a:srgbClr val="99CC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200" b="1"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Mesaj de bun venit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304800" y="990600"/>
            <a:ext cx="8610600"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Dragi colegi,</a:t>
            </a:r>
            <a:endParaRPr kumimoji="0" lang="ro-RO" sz="16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o-RO"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Îmi face o deosebită plăcere și onoare s</a:t>
            </a:r>
            <a:r>
              <a:rPr kumimoji="0" lang="ro-RO"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ă vă invit, în numele </a:t>
            </a:r>
            <a:r>
              <a:rPr kumimoji="0" lang="it-IT"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Comitetului de Organizare şi al Comitetului Ştiinţific</a:t>
            </a:r>
            <a:r>
              <a:rPr kumimoji="0" lang="ro-RO"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la cel de-al </a:t>
            </a:r>
            <a:r>
              <a:rPr kumimoji="0" lang="ro-RO" sz="1600" b="0" i="1" u="none" strike="noStrike" cap="none" normalizeH="0" dirty="0" smtClean="0">
                <a:ln>
                  <a:noFill/>
                </a:ln>
                <a:solidFill>
                  <a:schemeClr val="tx1"/>
                </a:solidFill>
                <a:effectLst/>
                <a:latin typeface="Cambria" pitchFamily="18" charset="0"/>
                <a:ea typeface="Times New Roman" pitchFamily="18" charset="0"/>
                <a:cs typeface="Times New Roman" pitchFamily="18" charset="0"/>
              </a:rPr>
              <a:t> </a:t>
            </a:r>
            <a:r>
              <a:rPr kumimoji="0" lang="ro-RO"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23-lea Congres al Societății Române de Pneumologie, care se va desfășura în Sibiu</a:t>
            </a:r>
            <a:r>
              <a:rPr kumimoji="0" lang="it-IT"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în perioada 08 – 11 octombrie 2014.</a:t>
            </a:r>
            <a:endParaRPr kumimoji="0" lang="ro-RO"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Programul congresului, complex și comprehensiv, are ca temă principală “Plămânul și legăturile sale &lt;primejdioase&gt;” având astfel  un potențial generos pentru a induce un program științific plurivalent; ne dorim ca tema aleasă să evidențieze modul în care plămânul este interconectat cu întreg organismul și influența esențială a acestuia asupra stării generale de sănătate.</a:t>
            </a:r>
            <a:endParaRPr kumimoji="0" lang="ro-RO"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Tema aleasă oferă oportunitatea perfectă pentru a dezbate cele mai recente descoperiri și pentru a împărtăși din problematica extrem de importantă legată de  sănătatea plămânilor cu medici de top, oameni de știință și pacienți.</a:t>
            </a:r>
            <a:endParaRPr kumimoji="0" lang="ro-RO"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endParaRPr kumimoji="0" lang="ro-RO"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Sibiul, cunoscut şi sub  denumirea de ”Hermannstadt” (generată de colonia săsească stabilită aici), este fermecător prin atmosfera elegantă, imperială, iar împrejurimile sale oferă nenumărate modalități extreme de plăcute pentru petrecerea timpului liber.</a:t>
            </a:r>
            <a:endParaRPr kumimoji="0" lang="ro-RO"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Cu această ocazie, vă adresăm invitația de a explora patrimoniul cultural al Sibiului, dar şi muzeele și palatele din jurul său.</a:t>
            </a:r>
            <a:endParaRPr kumimoji="0" lang="ro-RO"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endParaRPr kumimoji="0" lang="ro-RO"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Vă aşteptăm cu drag la Sibiu,</a:t>
            </a:r>
            <a:endParaRPr kumimoji="0" lang="ro-RO"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Profesor Dr. Florin Mihălţan</a:t>
            </a:r>
            <a:endParaRPr kumimoji="0" lang="ro-RO"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Preşedintele Congresului</a:t>
            </a:r>
            <a:endParaRPr kumimoji="0" lang="ro-RO" sz="1100" b="0" i="1" u="none" strike="noStrike" cap="none" normalizeH="0" baseline="0" dirty="0" smtClean="0">
              <a:ln>
                <a:noFill/>
              </a:ln>
              <a:solidFill>
                <a:schemeClr val="tx1"/>
              </a:solidFill>
              <a:effectLst/>
              <a:latin typeface="Cambria"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ck brosura A4 -bi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0900" y="0"/>
            <a:ext cx="5041900" cy="7125725"/>
          </a:xfrm>
          <a:prstGeom prst="rect">
            <a:avLst/>
          </a:prstGeom>
          <a:noFill/>
          <a:ln w="9525">
            <a:noFill/>
            <a:miter lim="800000"/>
            <a:headEnd/>
            <a:tailEnd/>
          </a:ln>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7651" name="Rectangle 3"/>
          <p:cNvSpPr>
            <a:spLocks noChangeArrowheads="1"/>
          </p:cNvSpPr>
          <p:nvPr/>
        </p:nvSpPr>
        <p:spPr bwMode="auto">
          <a:xfrm>
            <a:off x="0" y="304800"/>
            <a:ext cx="9144000" cy="457200"/>
          </a:xfrm>
          <a:prstGeom prst="rect">
            <a:avLst/>
          </a:prstGeom>
          <a:solidFill>
            <a:srgbClr val="99CC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200" b="1"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Comitete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2" name="Rectangle 4"/>
          <p:cNvSpPr>
            <a:spLocks noChangeArrowheads="1"/>
          </p:cNvSpPr>
          <p:nvPr/>
        </p:nvSpPr>
        <p:spPr bwMode="auto">
          <a:xfrm>
            <a:off x="457200" y="1371600"/>
            <a:ext cx="80772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Preşedintele Congresului </a:t>
            </a:r>
            <a:br>
              <a:rPr kumimoji="0" lang="it-IT"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Florin Dumitru Mihălţan</a:t>
            </a: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b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r>
            <a:b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1"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Comitetul de Organizare</a:t>
            </a:r>
            <a:r>
              <a:rPr kumimoji="0" lang="it-IT" sz="1600" b="1"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Chair</a:t>
            </a: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 Constantin Marica</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Membri</a:t>
            </a:r>
            <a:r>
              <a:rPr kumimoji="0" lang="it-IT" sz="1600" b="1"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a:t>
            </a: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Mara Popescu Bălteanu, Mădălina Burecu, Gina Ciolan, Lavinia Davidescu, Beatrice Mahler, Roxana Nemeş, Mimi Nițu, Monica Pop, Paraschiva Postolache, Mihaela Tănăsescu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600" b="1"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Comitetul Ştiinţific</a:t>
            </a:r>
            <a:r>
              <a:rPr kumimoji="0" lang="it-IT" sz="1600" b="1"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Chair</a:t>
            </a:r>
            <a:r>
              <a:rPr kumimoji="0" lang="it-IT" sz="16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a:t>
            </a: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Gabriela Jimborean</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Membri</a:t>
            </a:r>
            <a:r>
              <a:rPr kumimoji="0" lang="it-IT" sz="1600" b="1"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a:t>
            </a: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Oana Deleanu, Diana Ioniță, Ştefan Mihăicuţă, Doina Todea, Antigona Trofor, Ruxandra Ulmeanu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600" b="1"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Secţiunea Asistenţilor Medicali</a:t>
            </a: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Președinte: Nicoleta Constantin </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ck brosura A4 -bi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0900" y="0"/>
            <a:ext cx="5041900" cy="7125725"/>
          </a:xfrm>
          <a:prstGeom prst="rect">
            <a:avLst/>
          </a:prstGeom>
          <a:noFill/>
          <a:ln w="9525">
            <a:noFill/>
            <a:miter lim="800000"/>
            <a:headEnd/>
            <a:tailEnd/>
          </a:ln>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9697" name="Rectangle 1"/>
          <p:cNvSpPr>
            <a:spLocks noChangeArrowheads="1"/>
          </p:cNvSpPr>
          <p:nvPr/>
        </p:nvSpPr>
        <p:spPr bwMode="auto">
          <a:xfrm>
            <a:off x="0" y="304800"/>
            <a:ext cx="9144000" cy="457200"/>
          </a:xfrm>
          <a:prstGeom prst="rect">
            <a:avLst/>
          </a:prstGeom>
          <a:solidFill>
            <a:srgbClr val="99CC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200" b="1"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Informaţii generale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381000" y="990600"/>
            <a:ext cx="83058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Locul desfăşurării Congresului</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215868"/>
                </a:solidFill>
                <a:effectLst/>
                <a:latin typeface="Cambria" pitchFamily="18" charset="0"/>
                <a:ea typeface="Calibri" pitchFamily="34" charset="0"/>
                <a:cs typeface="Times New Roman" pitchFamily="18" charset="0"/>
              </a:rPr>
              <a:t/>
            </a:r>
            <a:br>
              <a:rPr kumimoji="0" lang="it-IT" sz="1600" b="1" i="0" u="none" strike="noStrike" cap="none" normalizeH="0" baseline="0" dirty="0" smtClean="0">
                <a:ln>
                  <a:noFill/>
                </a:ln>
                <a:solidFill>
                  <a:srgbClr val="215868"/>
                </a:solidFill>
                <a:effectLst/>
                <a:latin typeface="Cambria" pitchFamily="18" charset="0"/>
                <a:ea typeface="Calibri" pitchFamily="34" charset="0"/>
                <a:cs typeface="Times New Roman" pitchFamily="18" charset="0"/>
              </a:rPr>
            </a:br>
            <a:r>
              <a:rPr kumimoji="0" lang="it-IT"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HOTEL RAMADA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Strada Emil Cioran nr. 2, Sibiu, România </a:t>
            </a:r>
            <a:b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Telefon: +40 269 235 505/ Fax: + 40 269 235 504 </a:t>
            </a:r>
            <a:b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Website: </a:t>
            </a: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hlinkClick r:id="rId3"/>
              </a:rPr>
              <a:t>www.ramadasibiu.ro</a:t>
            </a: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r>
            <a:b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Hotel Ramada este situat în centrul oraşului şi la 5 km de Aeroportul Internaţional Sibiu.</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9701" name="Rectangle 5"/>
          <p:cNvSpPr>
            <a:spLocks noChangeArrowheads="1"/>
          </p:cNvSpPr>
          <p:nvPr/>
        </p:nvSpPr>
        <p:spPr bwMode="auto">
          <a:xfrm>
            <a:off x="381000" y="3200400"/>
            <a:ext cx="8305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Secretariatul în timpul Congresului </a:t>
            </a:r>
            <a:br>
              <a:rPr kumimoji="0" lang="it-IT"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Pe perioda desfăşurării Congresului, secretariatul va fi situat la parterul Hotelului Ramada - în holul recepţiei</a:t>
            </a:r>
            <a:b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Program: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miercuri</a:t>
            </a:r>
            <a:r>
              <a:rPr kumimoji="0" 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8 </a:t>
            </a:r>
            <a:r>
              <a:rPr kumimoji="0" lang="fr-FR" sz="16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octombrie</a:t>
            </a:r>
            <a:r>
              <a:rPr kumimoji="0" 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2014 :      09:00 – 18:00 </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joi</a:t>
            </a:r>
            <a:r>
              <a:rPr kumimoji="0" 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9 </a:t>
            </a:r>
            <a:r>
              <a:rPr kumimoji="0" lang="fr-FR" sz="16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octombrie</a:t>
            </a:r>
            <a:r>
              <a:rPr kumimoji="0" 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2014 :                  08:00 - 18:00 </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vineri</a:t>
            </a:r>
            <a:r>
              <a:rPr kumimoji="0" 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10 </a:t>
            </a:r>
            <a:r>
              <a:rPr kumimoji="0" lang="fr-FR" sz="16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octombrie</a:t>
            </a:r>
            <a:r>
              <a:rPr kumimoji="0" 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2014 :         08:00 - 18:00</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sâmbătă</a:t>
            </a:r>
            <a:r>
              <a:rPr kumimoji="0" 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11 </a:t>
            </a:r>
            <a:r>
              <a:rPr kumimoji="0" lang="fr-FR" sz="16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octombrie</a:t>
            </a:r>
            <a:r>
              <a:rPr kumimoji="0" 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2014 :    08:00 - 15:00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Limba oficială</a:t>
            </a:r>
            <a:r>
              <a:rPr kumimoji="0" lang="it-IT"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br>
              <a:rPr kumimoji="0" lang="it-IT"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Limbile oficiale ale Congresului sunt româna şi engleza. </a:t>
            </a:r>
            <a:b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ck brosura A4 -bi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0900" y="0"/>
            <a:ext cx="5041900" cy="7125725"/>
          </a:xfrm>
          <a:prstGeom prst="rect">
            <a:avLst/>
          </a:prstGeom>
          <a:noFill/>
          <a:ln w="9525">
            <a:noFill/>
            <a:miter lim="800000"/>
            <a:headEnd/>
            <a:tailEnd/>
          </a:ln>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9697" name="Rectangle 1"/>
          <p:cNvSpPr>
            <a:spLocks noChangeArrowheads="1"/>
          </p:cNvSpPr>
          <p:nvPr/>
        </p:nvSpPr>
        <p:spPr bwMode="auto">
          <a:xfrm>
            <a:off x="0" y="304800"/>
            <a:ext cx="9144000" cy="457200"/>
          </a:xfrm>
          <a:prstGeom prst="rect">
            <a:avLst/>
          </a:prstGeom>
          <a:solidFill>
            <a:srgbClr val="99CC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200" b="1"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Informaţii generale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31745" name="Rectangle 1"/>
          <p:cNvSpPr>
            <a:spLocks noChangeArrowheads="1"/>
          </p:cNvSpPr>
          <p:nvPr/>
        </p:nvSpPr>
        <p:spPr bwMode="auto">
          <a:xfrm>
            <a:off x="381000" y="1219200"/>
            <a:ext cx="87630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Programul stiintific </a:t>
            </a:r>
            <a:br>
              <a:rPr kumimoji="0" lang="it-IT"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Programul în săli va fi respectat cu stricteţe.</a:t>
            </a:r>
            <a:b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r>
            <a:b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Temele principale</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Infecţiile pulmonare</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Neoplasmul bronho-pulmonar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Patologia somnului</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Tuberculoza pulmonară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Bolile obstuctive bronho-pulmonare cronice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Afectarea pulmonară în bolile de sistem</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Tabagismul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Pneumopatiile interstițiale difuze</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Comorbiditățile cu implicare pulmonară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Educaţa medicală continuă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Toți participanții înscriși vor primi la sfârșitul manifestării un certificat de participare cu mențiunea orelor de Educație Medicală Continuă (EMC) cu care va fi creditat congresul de către Colegiul Medicilor din România (pentru medici) și Ordinul Asistenților Medicali Generaliști, Moașelor și Asistenților Medicali din România (pentru asistenți).</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ck brosura A4 -bi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0900" y="0"/>
            <a:ext cx="5041900" cy="7125725"/>
          </a:xfrm>
          <a:prstGeom prst="rect">
            <a:avLst/>
          </a:prstGeom>
          <a:noFill/>
          <a:ln w="9525">
            <a:noFill/>
            <a:miter lim="800000"/>
            <a:headEnd/>
            <a:tailEnd/>
          </a:ln>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9697" name="Rectangle 1"/>
          <p:cNvSpPr>
            <a:spLocks noChangeArrowheads="1"/>
          </p:cNvSpPr>
          <p:nvPr/>
        </p:nvSpPr>
        <p:spPr bwMode="auto">
          <a:xfrm>
            <a:off x="0" y="304800"/>
            <a:ext cx="9144000" cy="430887"/>
          </a:xfrm>
          <a:prstGeom prst="rect">
            <a:avLst/>
          </a:prstGeom>
          <a:solidFill>
            <a:srgbClr val="99CC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200" b="1"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Rezumate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31745" name="Rectangle 1"/>
          <p:cNvSpPr>
            <a:spLocks noChangeArrowheads="1"/>
          </p:cNvSpPr>
          <p:nvPr/>
        </p:nvSpPr>
        <p:spPr bwMode="auto">
          <a:xfrm>
            <a:off x="381000" y="1219200"/>
            <a:ext cx="8763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600" dirty="0" smtClean="0">
                <a:latin typeface="Cambria" pitchFamily="18" charset="0"/>
              </a:rPr>
              <a:t>Comitetul Ştiinţific invită autorii să-şi prezinte rezumatele pentru evaluare şi includere în program</a:t>
            </a: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endParaRPr kumimoji="0" lang="ro-RO"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endParaRPr>
          </a:p>
          <a:p>
            <a:pPr algn="just"/>
            <a:endParaRPr lang="ro-RO" sz="1600" b="1" i="1" dirty="0" smtClean="0">
              <a:latin typeface="Cambria" pitchFamily="18" charset="0"/>
            </a:endParaRPr>
          </a:p>
          <a:p>
            <a:pPr algn="just"/>
            <a:r>
              <a:rPr lang="it-IT" sz="1600" b="1" i="1" dirty="0" smtClean="0">
                <a:latin typeface="Cambria" pitchFamily="18" charset="0"/>
              </a:rPr>
              <a:t>Trimiterea </a:t>
            </a:r>
            <a:r>
              <a:rPr lang="it-IT" sz="1600" b="1" i="1" dirty="0" smtClean="0">
                <a:latin typeface="Cambria" pitchFamily="18" charset="0"/>
              </a:rPr>
              <a:t>rezumatelor</a:t>
            </a:r>
            <a:r>
              <a:rPr lang="it-IT" sz="1600" b="1" dirty="0" smtClean="0">
                <a:latin typeface="Cambria" pitchFamily="18" charset="0"/>
              </a:rPr>
              <a:t> </a:t>
            </a:r>
            <a:endParaRPr lang="ro-RO" sz="1600" dirty="0" smtClean="0">
              <a:latin typeface="Cambria" pitchFamily="18" charset="0"/>
            </a:endParaRPr>
          </a:p>
          <a:p>
            <a:pPr algn="just"/>
            <a:r>
              <a:rPr lang="it-IT" sz="1600" dirty="0" smtClean="0">
                <a:latin typeface="Cambria" pitchFamily="18" charset="0"/>
              </a:rPr>
              <a:t>Rezumatele pot fi depuse numai prin sistemul de încărcare online în website-ul Congresului, </a:t>
            </a:r>
            <a:r>
              <a:rPr lang="it-IT" sz="1600" u="sng" dirty="0" smtClean="0">
                <a:latin typeface="Cambria" pitchFamily="18" charset="0"/>
                <a:hlinkClick r:id="rId3"/>
              </a:rPr>
              <a:t>http://www.congrespneumo2014.ro</a:t>
            </a:r>
            <a:r>
              <a:rPr lang="it-IT" sz="1600" dirty="0" smtClean="0">
                <a:latin typeface="Cambria" pitchFamily="18" charset="0"/>
              </a:rPr>
              <a:t>, şi </a:t>
            </a:r>
            <a:r>
              <a:rPr lang="it-IT" sz="1600" i="1" dirty="0" smtClean="0">
                <a:latin typeface="Cambria" pitchFamily="18" charset="0"/>
              </a:rPr>
              <a:t>numai după înregistrarea a cel puţin unuia dintre autori</a:t>
            </a:r>
            <a:r>
              <a:rPr lang="it-IT" sz="1600" dirty="0" smtClean="0">
                <a:latin typeface="Cambria" pitchFamily="18" charset="0"/>
              </a:rPr>
              <a:t>. Pentru a vă loga, trebuie să folosiţi parola primită la înregistrare pe adresa de  e-mail declarată în formularul de înregistrare.</a:t>
            </a:r>
            <a:endParaRPr lang="ro-RO" sz="1600" dirty="0" smtClean="0">
              <a:latin typeface="Cambria" pitchFamily="18" charset="0"/>
            </a:endParaRPr>
          </a:p>
          <a:p>
            <a:pPr algn="just"/>
            <a:r>
              <a:rPr lang="it-IT" sz="1600" i="1" dirty="0" smtClean="0">
                <a:latin typeface="Cambria" pitchFamily="18" charset="0"/>
              </a:rPr>
              <a:t>Termenul limită pentru depunerea rezumatelor este 01 iulie 2014. </a:t>
            </a:r>
            <a:br>
              <a:rPr lang="it-IT" sz="1600" i="1" dirty="0" smtClean="0">
                <a:latin typeface="Cambria" pitchFamily="18" charset="0"/>
              </a:rPr>
            </a:br>
            <a:r>
              <a:rPr lang="it-IT" sz="1600" dirty="0" smtClean="0">
                <a:latin typeface="Cambria" pitchFamily="18" charset="0"/>
              </a:rPr>
              <a:t>După încărcarea rezumatului veţi primi un e-mail de confirmare. În caz contrar, înseamnă că încărcarea rezumatului nu a fost finalizată şi este nevoie să-l reîncărcaţi. Rezumatele vor fi evaluate de Comitetul Ştiinţific, iar rezultatul evaluării va fi transmis prin e-mail persoanei care l-a încărcat,  până la 20 iulie 2014. </a:t>
            </a:r>
            <a:endParaRPr lang="ro-RO" sz="1600" dirty="0" smtClean="0">
              <a:latin typeface="Cambria" pitchFamily="18" charset="0"/>
            </a:endParaRPr>
          </a:p>
          <a:p>
            <a:pPr algn="just"/>
            <a:r>
              <a:rPr lang="it-IT" sz="1600" dirty="0" smtClean="0">
                <a:latin typeface="Cambria" pitchFamily="18" charset="0"/>
              </a:rPr>
              <a:t>De reţinut că rezumatele pot fi vizualizate şi modificate de către autori pana la data limită de depunere a acestora (01 iulie 2014</a:t>
            </a:r>
            <a:r>
              <a:rPr lang="it-IT" sz="1600" dirty="0" smtClean="0">
                <a:latin typeface="Cambria" pitchFamily="18" charset="0"/>
              </a:rPr>
              <a:t>).</a:t>
            </a:r>
            <a:endParaRPr lang="ro-RO" sz="1600" dirty="0" smtClean="0">
              <a:latin typeface="Cambria" pitchFamily="18" charset="0"/>
            </a:endParaRPr>
          </a:p>
          <a:p>
            <a:pPr algn="just"/>
            <a:endParaRPr lang="ro-RO" sz="1600" b="1" i="1" dirty="0" smtClean="0">
              <a:latin typeface="Cambria" pitchFamily="18" charset="0"/>
            </a:endParaRPr>
          </a:p>
          <a:p>
            <a:pPr algn="just"/>
            <a:r>
              <a:rPr lang="it-IT" sz="1600" b="1" i="1" dirty="0" smtClean="0">
                <a:latin typeface="Cambria" pitchFamily="18" charset="0"/>
              </a:rPr>
              <a:t>Pregatirea </a:t>
            </a:r>
            <a:r>
              <a:rPr lang="it-IT" sz="1600" b="1" i="1" dirty="0" smtClean="0">
                <a:latin typeface="Cambria" pitchFamily="18" charset="0"/>
              </a:rPr>
              <a:t>rezumatelor </a:t>
            </a:r>
            <a:endParaRPr lang="ro-RO" sz="1600" dirty="0" smtClean="0">
              <a:latin typeface="Cambria" pitchFamily="18" charset="0"/>
            </a:endParaRPr>
          </a:p>
          <a:p>
            <a:pPr algn="just"/>
            <a:r>
              <a:rPr lang="it-IT" sz="1600" dirty="0" smtClean="0">
                <a:latin typeface="Cambria" pitchFamily="18" charset="0"/>
              </a:rPr>
              <a:t>Instrucțiunile pentru pregătirea abstractelor pot fi găsite în pagina web la secțiunea “Pregătire Abstracte”.</a:t>
            </a:r>
            <a:endParaRPr lang="ro-RO" sz="1600" dirty="0" smtClean="0">
              <a:latin typeface="Cambria" pitchFamily="18" charset="0"/>
            </a:endParaRPr>
          </a:p>
          <a:p>
            <a:pPr algn="just"/>
            <a:r>
              <a:rPr lang="it-IT" sz="1600" b="1" i="1" dirty="0" smtClean="0">
                <a:latin typeface="Cambria" pitchFamily="18" charset="0"/>
              </a:rPr>
              <a:t>Pentru includerea lucrărilor acceptate de către Comitetul Ştiinţific în programul Congresului cel puţin unul dintre autori trebuie să aibă înscrierea la congres validată prin plata taxei de participare până la data de 01 iulie 2014</a:t>
            </a:r>
            <a:r>
              <a:rPr lang="it-IT" sz="1600" b="1" i="1" dirty="0" smtClean="0">
                <a:latin typeface="Cambria" pitchFamily="18" charset="0"/>
              </a:rPr>
              <a:t>.</a:t>
            </a:r>
            <a:endParaRPr lang="ro-RO" sz="1600" dirty="0" smtClean="0">
              <a:latin typeface="Cambr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ck brosura A4 -bi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0900" y="0"/>
            <a:ext cx="5041900" cy="7125725"/>
          </a:xfrm>
          <a:prstGeom prst="rect">
            <a:avLst/>
          </a:prstGeom>
          <a:noFill/>
          <a:ln w="9525">
            <a:noFill/>
            <a:miter lim="800000"/>
            <a:headEnd/>
            <a:tailEnd/>
          </a:ln>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9697" name="Rectangle 1"/>
          <p:cNvSpPr>
            <a:spLocks noChangeArrowheads="1"/>
          </p:cNvSpPr>
          <p:nvPr/>
        </p:nvSpPr>
        <p:spPr bwMode="auto">
          <a:xfrm>
            <a:off x="0" y="304800"/>
            <a:ext cx="9144000" cy="430887"/>
          </a:xfrm>
          <a:prstGeom prst="rect">
            <a:avLst/>
          </a:prstGeom>
          <a:solidFill>
            <a:srgbClr val="99CC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200" b="1"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Cursuri pre-Congres</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34817" name="Rectangle 1"/>
          <p:cNvSpPr>
            <a:spLocks noChangeArrowheads="1"/>
          </p:cNvSpPr>
          <p:nvPr/>
        </p:nvSpPr>
        <p:spPr bwMode="auto">
          <a:xfrm>
            <a:off x="304800" y="914400"/>
            <a:ext cx="88392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Cursurile pre-Congres vor fi organizate miercuri, 8 octombrie 2014.</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Informații despre tematica și programul de desfășurare vor fi furnizate pe site-ul congresului.</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Înregistrarea la cursuri se va face doar on-line din pagina de profil al participantului.</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Numărul locurilor fiind limitat, admiterea va fi pe principiul “Primul venit, primul servit”.</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Taxa înscriere curs: 150 lei.</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1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34820" name="Rectangle 4"/>
          <p:cNvSpPr>
            <a:spLocks noChangeArrowheads="1"/>
          </p:cNvSpPr>
          <p:nvPr/>
        </p:nvSpPr>
        <p:spPr bwMode="auto">
          <a:xfrm>
            <a:off x="0" y="3276600"/>
            <a:ext cx="9144000" cy="457200"/>
          </a:xfrm>
          <a:prstGeom prst="rect">
            <a:avLst/>
          </a:prstGeom>
          <a:solidFill>
            <a:srgbClr val="99CC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200" b="1" i="0" u="none" strike="noStrike" cap="none" normalizeH="0" baseline="0" smtClean="0">
                <a:ln>
                  <a:noFill/>
                </a:ln>
                <a:solidFill>
                  <a:srgbClr val="000000"/>
                </a:solidFill>
                <a:effectLst/>
                <a:latin typeface="Cambria" pitchFamily="18" charset="0"/>
                <a:ea typeface="Times New Roman" pitchFamily="18" charset="0"/>
                <a:cs typeface="Arial" pitchFamily="34" charset="0"/>
              </a:rPr>
              <a:t>Înregistrare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4821" name="Rectangle 5"/>
          <p:cNvSpPr>
            <a:spLocks noChangeArrowheads="1"/>
          </p:cNvSpPr>
          <p:nvPr/>
        </p:nvSpPr>
        <p:spPr bwMode="auto">
          <a:xfrm>
            <a:off x="381000" y="3940076"/>
            <a:ext cx="8458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Înregistrare </a:t>
            </a:r>
            <a:r>
              <a:rPr kumimoji="0" lang="it-IT"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r>
            <a:br>
              <a:rPr kumimoji="0" lang="it-IT"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b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Participanţii şi însoţitorii acestora sunt rugaţi să se înregistreze din timp prin completarea formularelor de înregistrare on-line. Pentru a se evita dubla taxare, vă rugăm să vă înregistraţi o singura dată. Înregistrarea este obligatorie pentru a putea accesa secţiunea rezumate şi pentru înscrierea la cursurile pre-Congres, precum şi pentru rezervarea altor servicii (cazare, program social). </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o-RO"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Vă rugăm să citiţi cu atenţie instrucţiunile de înregistrare de pe pagina web: www.congrespneumo2014.ro. </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ck brosura A4 -bi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0900" y="0"/>
            <a:ext cx="5041900" cy="7125725"/>
          </a:xfrm>
          <a:prstGeom prst="rect">
            <a:avLst/>
          </a:prstGeom>
          <a:noFill/>
          <a:ln w="9525">
            <a:noFill/>
            <a:miter lim="800000"/>
            <a:headEnd/>
            <a:tailEnd/>
          </a:ln>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97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35841" name="Rectangle 1"/>
          <p:cNvSpPr>
            <a:spLocks noChangeArrowheads="1"/>
          </p:cNvSpPr>
          <p:nvPr/>
        </p:nvSpPr>
        <p:spPr bwMode="auto">
          <a:xfrm>
            <a:off x="0" y="304800"/>
            <a:ext cx="9144000" cy="457200"/>
          </a:xfrm>
          <a:prstGeom prst="rect">
            <a:avLst/>
          </a:prstGeom>
          <a:solidFill>
            <a:srgbClr val="99CC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200" b="1" i="0" u="none" strike="noStrike" cap="none" normalizeH="0" baseline="0" smtClean="0">
                <a:ln>
                  <a:noFill/>
                </a:ln>
                <a:solidFill>
                  <a:srgbClr val="000000"/>
                </a:solidFill>
                <a:effectLst/>
                <a:latin typeface="Cambria" pitchFamily="18" charset="0"/>
                <a:ea typeface="Times New Roman" pitchFamily="18" charset="0"/>
                <a:cs typeface="Arial" pitchFamily="34" charset="0"/>
              </a:rPr>
              <a:t>Taxe de participare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nvGraphicFramePr>
        <p:xfrm>
          <a:off x="2438400" y="914400"/>
          <a:ext cx="4448810" cy="3615690"/>
        </p:xfrm>
        <a:graphic>
          <a:graphicData uri="http://schemas.openxmlformats.org/drawingml/2006/table">
            <a:tbl>
              <a:tblPr/>
              <a:tblGrid>
                <a:gridCol w="1908175"/>
                <a:gridCol w="810260"/>
                <a:gridCol w="810260"/>
                <a:gridCol w="920115"/>
              </a:tblGrid>
              <a:tr h="0">
                <a:tc>
                  <a:txBody>
                    <a:bodyPr/>
                    <a:lstStyle/>
                    <a:p>
                      <a:pPr>
                        <a:spcAft>
                          <a:spcPts val="0"/>
                        </a:spcAft>
                      </a:pPr>
                      <a:r>
                        <a:rPr lang="ro-RO" sz="1400" b="1" dirty="0">
                          <a:latin typeface="Cambria"/>
                          <a:cs typeface="Times New Roman"/>
                        </a:rPr>
                        <a:t>Participant</a:t>
                      </a:r>
                      <a:endParaRPr lang="ro-RO" sz="1400" dirty="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latin typeface="Cambria"/>
                          <a:cs typeface="Times New Roman"/>
                        </a:rPr>
                        <a:t>Până la 30.06.2014</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latin typeface="Cambria"/>
                          <a:cs typeface="Times New Roman"/>
                        </a:rPr>
                        <a:t> Până la 15.09.2014</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latin typeface="Cambria"/>
                          <a:cs typeface="Times New Roman"/>
                        </a:rPr>
                        <a:t>În timpul congresului</a:t>
                      </a:r>
                      <a:endParaRPr lang="ro-RO" sz="1400" dirty="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fr-FR" sz="1400">
                          <a:solidFill>
                            <a:srgbClr val="000000"/>
                          </a:solidFill>
                          <a:latin typeface="Cambria"/>
                          <a:cs typeface="Times New Roman"/>
                        </a:rPr>
                        <a:t>Membru SRP</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latin typeface="Cambria"/>
                          <a:cs typeface="Times New Roman"/>
                        </a:rPr>
                        <a:t>350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latin typeface="Cambria"/>
                          <a:cs typeface="Times New Roman"/>
                        </a:rPr>
                        <a:t>450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latin typeface="Cambria"/>
                          <a:cs typeface="Times New Roman"/>
                        </a:rPr>
                        <a:t>550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fr-FR" sz="1400">
                          <a:latin typeface="Cambria"/>
                          <a:cs typeface="Times New Roman"/>
                        </a:rPr>
                        <a:t>Ne-membru SRP</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latin typeface="Cambria"/>
                          <a:cs typeface="Times New Roman"/>
                        </a:rPr>
                        <a:t>570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latin typeface="Cambria"/>
                          <a:cs typeface="Times New Roman"/>
                        </a:rPr>
                        <a:t>670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latin typeface="Cambria"/>
                          <a:cs typeface="Times New Roman"/>
                        </a:rPr>
                        <a:t>770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it-IT" sz="1400" dirty="0">
                          <a:latin typeface="Cambria"/>
                          <a:cs typeface="Times New Roman"/>
                        </a:rPr>
                        <a:t>Rezident / Student /</a:t>
                      </a:r>
                      <a:endParaRPr lang="ro-RO" sz="1400" dirty="0">
                        <a:latin typeface="Calibri"/>
                        <a:cs typeface="Times New Roman"/>
                      </a:endParaRPr>
                    </a:p>
                    <a:p>
                      <a:pPr>
                        <a:spcAft>
                          <a:spcPts val="0"/>
                        </a:spcAft>
                      </a:pPr>
                      <a:r>
                        <a:rPr lang="it-IT" sz="1400" i="1" dirty="0">
                          <a:latin typeface="Cambria"/>
                          <a:cs typeface="Times New Roman"/>
                        </a:rPr>
                        <a:t>- membru SRP*</a:t>
                      </a:r>
                      <a:endParaRPr lang="ro-RO" sz="1400" dirty="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100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150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200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it-IT" sz="1400">
                          <a:latin typeface="Cambria"/>
                          <a:cs typeface="Times New Roman"/>
                        </a:rPr>
                        <a:t>Asistent – </a:t>
                      </a:r>
                      <a:r>
                        <a:rPr lang="it-IT" sz="1400" i="1">
                          <a:latin typeface="Cambria"/>
                          <a:cs typeface="Times New Roman"/>
                        </a:rPr>
                        <a:t>membru SRP*</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a:solidFill>
                            <a:srgbClr val="000000"/>
                          </a:solidFill>
                          <a:latin typeface="Cambria"/>
                          <a:cs typeface="Times New Roman"/>
                        </a:rPr>
                        <a:t>80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100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150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fr-FR" sz="1400">
                          <a:latin typeface="Cambria"/>
                          <a:cs typeface="Times New Roman"/>
                        </a:rPr>
                        <a:t>Rezident / Student /</a:t>
                      </a:r>
                      <a:endParaRPr lang="ro-RO" sz="1400">
                        <a:latin typeface="Calibri"/>
                        <a:cs typeface="Times New Roman"/>
                      </a:endParaRPr>
                    </a:p>
                    <a:p>
                      <a:pPr>
                        <a:spcAft>
                          <a:spcPts val="0"/>
                        </a:spcAft>
                      </a:pPr>
                      <a:r>
                        <a:rPr lang="fr-FR" sz="1400">
                          <a:latin typeface="Cambria"/>
                          <a:cs typeface="Times New Roman"/>
                        </a:rPr>
                        <a:t> - </a:t>
                      </a:r>
                      <a:r>
                        <a:rPr lang="fr-FR" sz="1400" i="1">
                          <a:latin typeface="Cambria"/>
                          <a:cs typeface="Times New Roman"/>
                        </a:rPr>
                        <a:t>ne-membru SRP*</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solidFill>
                            <a:srgbClr val="000000"/>
                          </a:solidFill>
                          <a:latin typeface="Cambria"/>
                          <a:cs typeface="Times New Roman"/>
                        </a:rPr>
                        <a:t>220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latin typeface="Cambria"/>
                          <a:cs typeface="Times New Roman"/>
                        </a:rPr>
                        <a:t>320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latin typeface="Cambria"/>
                          <a:cs typeface="Times New Roman"/>
                        </a:rPr>
                        <a:t>420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fr-FR" sz="1400">
                          <a:latin typeface="Cambria"/>
                          <a:cs typeface="Times New Roman"/>
                        </a:rPr>
                        <a:t>Asistent – </a:t>
                      </a:r>
                      <a:r>
                        <a:rPr lang="fr-FR" sz="1400" i="1">
                          <a:latin typeface="Cambria"/>
                          <a:cs typeface="Times New Roman"/>
                        </a:rPr>
                        <a:t>ne-membru SRP*</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ea typeface="Calibri"/>
                          <a:cs typeface="Times New Roman"/>
                        </a:rPr>
                        <a:t>120 lei</a:t>
                      </a:r>
                      <a:endParaRPr lang="ro-RO" sz="1400">
                        <a:latin typeface="Calibri"/>
                        <a:ea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ea typeface="Calibri"/>
                          <a:cs typeface="Times New Roman"/>
                        </a:rPr>
                        <a:t>150 lei</a:t>
                      </a:r>
                      <a:endParaRPr lang="ro-RO" sz="1400">
                        <a:latin typeface="Calibri"/>
                        <a:ea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ea typeface="Calibri"/>
                          <a:cs typeface="Times New Roman"/>
                        </a:rPr>
                        <a:t>200 lei</a:t>
                      </a:r>
                      <a:endParaRPr lang="ro-RO" sz="1400">
                        <a:latin typeface="Calibri"/>
                        <a:ea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ro-RO" sz="1400">
                          <a:latin typeface="Cambria"/>
                          <a:cs typeface="Times New Roman"/>
                        </a:rPr>
                        <a:t>Persoane însoţitoare**</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175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300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390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ro-RO" sz="1400">
                          <a:latin typeface="Cambria"/>
                          <a:cs typeface="Times New Roman"/>
                        </a:rPr>
                        <a:t>Medic pensionar</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150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150 lei</a:t>
                      </a:r>
                      <a:endParaRPr lang="ro-RO" sz="140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latin typeface="Cambria"/>
                          <a:cs typeface="Times New Roman"/>
                        </a:rPr>
                        <a:t>150 lei</a:t>
                      </a:r>
                      <a:endParaRPr lang="ro-RO" sz="1400" dirty="0">
                        <a:latin typeface="Calibri"/>
                        <a:cs typeface="Times New Roman"/>
                      </a:endParaRPr>
                    </a:p>
                  </a:txBody>
                  <a:tcPr marL="34925" marR="34925" marT="34925" marB="34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2" name="Rectangle 2"/>
          <p:cNvSpPr>
            <a:spLocks noChangeArrowheads="1"/>
          </p:cNvSpPr>
          <p:nvPr/>
        </p:nvSpPr>
        <p:spPr bwMode="auto">
          <a:xfrm>
            <a:off x="0" y="457200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o-RO" sz="14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*Aplicanții pentru taxa redusă trebuie să prezinte o scrisoare de atestare a calității declarate (Rezident/ Student/ Asistenta) în caz contrar, taxa redusă nu se aplică. </a:t>
            </a:r>
            <a:r>
              <a:rPr kumimoji="0" lang="it-IT" sz="14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Taxa care se va plăati va fi cea corespunzătoare perioadei în care se va trimite scrisoarea de atestare împreună cu înregistrarea</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sz="14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Fără acces la programul științific sau catering</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sz="14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Pentru înscrierile în timpul congresului nu vor fi distribuite genți și materiale de congres</a:t>
            </a:r>
            <a:endParaRPr kumimoji="0" lang="ro-RO" sz="14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endParaRPr>
          </a:p>
          <a:p>
            <a:pPr eaLnBrk="0" fontAlgn="base" hangingPunct="0">
              <a:spcBef>
                <a:spcPct val="0"/>
              </a:spcBef>
              <a:spcAft>
                <a:spcPct val="0"/>
              </a:spcAft>
              <a:buFontTx/>
              <a:buChar char="•"/>
            </a:pPr>
            <a:r>
              <a:rPr lang="it-IT" sz="1400" b="1" i="1" dirty="0" smtClean="0"/>
              <a:t>Taxele de înregistrare pentru participanţi includ</a:t>
            </a:r>
            <a:r>
              <a:rPr lang="it-IT" sz="1400" b="1" dirty="0" smtClean="0"/>
              <a:t>:</a:t>
            </a:r>
            <a:r>
              <a:rPr lang="it-IT" sz="1400" dirty="0" smtClean="0"/>
              <a:t> accesul la sesiunile ştiinţifice şi atelierele de lucru // geanta de Congres cu materialele ştiinţifice // ecusonul // accesul la zona de standuri // accesul la Ceremonia de deschidere şi la Cocktail-ul de Bun venit  </a:t>
            </a:r>
            <a:br>
              <a:rPr lang="it-IT" sz="1400" dirty="0" smtClean="0"/>
            </a:br>
            <a:r>
              <a:rPr lang="it-IT" sz="1400" i="1" dirty="0" smtClean="0"/>
              <a:t>Taxele de înregistrare pentru persoanele însoţitoare includ:</a:t>
            </a:r>
            <a:r>
              <a:rPr lang="it-IT" sz="1400" dirty="0" smtClean="0"/>
              <a:t> accesul la Ceremonia de deschidere şi la Cocktail-ul de bun venit // accesul la zona de standuri</a:t>
            </a:r>
            <a:r>
              <a:rPr lang="it-IT" sz="1400" dirty="0" smtClean="0"/>
              <a:t>.</a:t>
            </a:r>
            <a:endParaRPr lang="ro-RO" sz="1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ck brosura A4 -bi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0900" y="0"/>
            <a:ext cx="5041900" cy="7125725"/>
          </a:xfrm>
          <a:prstGeom prst="rect">
            <a:avLst/>
          </a:prstGeom>
          <a:noFill/>
          <a:ln w="9525">
            <a:noFill/>
            <a:miter lim="800000"/>
            <a:headEnd/>
            <a:tailEnd/>
          </a:ln>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36865" name="Rectangle 1"/>
          <p:cNvSpPr>
            <a:spLocks noChangeArrowheads="1"/>
          </p:cNvSpPr>
          <p:nvPr/>
        </p:nvSpPr>
        <p:spPr bwMode="auto">
          <a:xfrm>
            <a:off x="0" y="304800"/>
            <a:ext cx="9144000" cy="457200"/>
          </a:xfrm>
          <a:prstGeom prst="rect">
            <a:avLst/>
          </a:prstGeom>
          <a:solidFill>
            <a:srgbClr val="99CC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200" b="1"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Cazare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152400" y="838200"/>
            <a:ext cx="8915400" cy="338554"/>
          </a:xfrm>
          <a:prstGeom prst="rect">
            <a:avLst/>
          </a:prstGeom>
        </p:spPr>
        <p:txBody>
          <a:bodyPr wrap="square">
            <a:spAutoFit/>
          </a:bodyPr>
          <a:lstStyle/>
          <a:p>
            <a:r>
              <a:rPr lang="it-IT" sz="1600" dirty="0" smtClean="0"/>
              <a:t>Pentru participanţii la Congres au fost rezervate camere de diferite categorii la tarife preferenţiale.</a:t>
            </a:r>
            <a:endParaRPr lang="ro-RO" sz="1600" dirty="0"/>
          </a:p>
        </p:txBody>
      </p:sp>
      <p:graphicFrame>
        <p:nvGraphicFramePr>
          <p:cNvPr id="10" name="Table 9"/>
          <p:cNvGraphicFramePr>
            <a:graphicFrameLocks noGrp="1"/>
          </p:cNvGraphicFramePr>
          <p:nvPr/>
        </p:nvGraphicFramePr>
        <p:xfrm>
          <a:off x="685800" y="1359133"/>
          <a:ext cx="8229599" cy="4203467"/>
        </p:xfrm>
        <a:graphic>
          <a:graphicData uri="http://schemas.openxmlformats.org/drawingml/2006/table">
            <a:tbl>
              <a:tblPr/>
              <a:tblGrid>
                <a:gridCol w="2895600"/>
                <a:gridCol w="1219200"/>
                <a:gridCol w="1066800"/>
                <a:gridCol w="3047999"/>
              </a:tblGrid>
              <a:tr h="142535">
                <a:tc>
                  <a:txBody>
                    <a:bodyPr/>
                    <a:lstStyle/>
                    <a:p>
                      <a:pPr algn="ctr">
                        <a:spcAft>
                          <a:spcPts val="0"/>
                        </a:spcAft>
                      </a:pPr>
                      <a:r>
                        <a:rPr lang="ro-RO" sz="1400" b="1" dirty="0">
                          <a:latin typeface="Cambria"/>
                          <a:cs typeface="Times New Roman"/>
                        </a:rPr>
                        <a:t>Hotel</a:t>
                      </a:r>
                      <a:endParaRPr lang="ro-RO" sz="1400" dirty="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b="1">
                          <a:latin typeface="Cambria"/>
                          <a:cs typeface="Times New Roman"/>
                        </a:rPr>
                        <a:t>Single </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b="1">
                          <a:latin typeface="Cambria"/>
                          <a:cs typeface="Times New Roman"/>
                        </a:rPr>
                        <a:t>Double</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b="1">
                          <a:latin typeface="Cambria"/>
                          <a:cs typeface="Times New Roman"/>
                        </a:rPr>
                        <a:t>Website</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406">
                <a:tc>
                  <a:txBody>
                    <a:bodyPr/>
                    <a:lstStyle/>
                    <a:p>
                      <a:pPr algn="ctr">
                        <a:spcAft>
                          <a:spcPts val="0"/>
                        </a:spcAft>
                      </a:pPr>
                      <a:r>
                        <a:rPr lang="ro-RO" sz="1400">
                          <a:latin typeface="Cambria"/>
                          <a:cs typeface="Times New Roman"/>
                        </a:rPr>
                        <a:t>Hotel Ramada 4*</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311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356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u="sng">
                          <a:solidFill>
                            <a:srgbClr val="0000FF"/>
                          </a:solidFill>
                          <a:latin typeface="Cambria"/>
                          <a:cs typeface="Times New Roman"/>
                          <a:hlinkClick r:id="rId3"/>
                        </a:rPr>
                        <a:t>www.ramadasibiu.ro</a:t>
                      </a:r>
                      <a:r>
                        <a:rPr lang="ro-RO" sz="1400">
                          <a:latin typeface="Cambria"/>
                          <a:cs typeface="Times New Roman"/>
                        </a:rPr>
                        <a:t> </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995">
                <a:tc>
                  <a:txBody>
                    <a:bodyPr/>
                    <a:lstStyle/>
                    <a:p>
                      <a:pPr algn="ctr">
                        <a:spcAft>
                          <a:spcPts val="0"/>
                        </a:spcAft>
                      </a:pPr>
                      <a:r>
                        <a:rPr lang="ro-RO" sz="1400">
                          <a:latin typeface="Cambria"/>
                          <a:cs typeface="Times New Roman"/>
                        </a:rPr>
                        <a:t>Hotel Ibis 3*</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244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289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u="sng">
                          <a:solidFill>
                            <a:srgbClr val="0000FF"/>
                          </a:solidFill>
                          <a:latin typeface="Cambria"/>
                          <a:cs typeface="Times New Roman"/>
                          <a:hlinkClick r:id="rId4"/>
                        </a:rPr>
                        <a:t>www.ibishotels.ro/hotel-ibis-sibiu</a:t>
                      </a:r>
                      <a:r>
                        <a:rPr lang="ro-RO" sz="1400">
                          <a:latin typeface="Cambria"/>
                          <a:cs typeface="Times New Roman"/>
                        </a:rPr>
                        <a:t> </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689">
                <a:tc>
                  <a:txBody>
                    <a:bodyPr/>
                    <a:lstStyle/>
                    <a:p>
                      <a:pPr algn="ctr">
                        <a:spcAft>
                          <a:spcPts val="0"/>
                        </a:spcAft>
                      </a:pPr>
                      <a:r>
                        <a:rPr lang="ro-RO" sz="1400">
                          <a:latin typeface="Cambria"/>
                          <a:cs typeface="Times New Roman"/>
                        </a:rPr>
                        <a:t>Hotel Libra 3* - 4 *</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139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184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u="sng">
                          <a:solidFill>
                            <a:srgbClr val="0000FF"/>
                          </a:solidFill>
                          <a:latin typeface="Cambria"/>
                          <a:cs typeface="Times New Roman"/>
                          <a:hlinkClick r:id="rId5"/>
                        </a:rPr>
                        <a:t>www.hotel-libra.ro</a:t>
                      </a:r>
                      <a:r>
                        <a:rPr lang="ro-RO" sz="1400">
                          <a:latin typeface="Cambria"/>
                          <a:cs typeface="Times New Roman"/>
                        </a:rPr>
                        <a:t>  </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277">
                <a:tc>
                  <a:txBody>
                    <a:bodyPr/>
                    <a:lstStyle/>
                    <a:p>
                      <a:pPr algn="ctr">
                        <a:spcAft>
                          <a:spcPts val="0"/>
                        </a:spcAft>
                      </a:pPr>
                      <a:r>
                        <a:rPr lang="ro-RO" sz="1400">
                          <a:latin typeface="Cambria"/>
                          <a:cs typeface="Times New Roman"/>
                        </a:rPr>
                        <a:t>Hotel Golden Tulip Ana Tower 4*</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239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285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u="sng">
                          <a:solidFill>
                            <a:srgbClr val="0000FF"/>
                          </a:solidFill>
                          <a:latin typeface="Cambria"/>
                          <a:cs typeface="Times New Roman"/>
                          <a:hlinkClick r:id="rId6"/>
                        </a:rPr>
                        <a:t>www.goldentulipanatowersibiu.com</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24">
                <a:tc>
                  <a:txBody>
                    <a:bodyPr/>
                    <a:lstStyle/>
                    <a:p>
                      <a:pPr algn="ctr">
                        <a:spcAft>
                          <a:spcPts val="0"/>
                        </a:spcAft>
                      </a:pPr>
                      <a:r>
                        <a:rPr lang="ro-RO" sz="1400">
                          <a:latin typeface="Cambria"/>
                          <a:cs typeface="Times New Roman"/>
                        </a:rPr>
                        <a:t>Hotel Continental Forum 4*</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244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289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u="sng">
                          <a:solidFill>
                            <a:srgbClr val="0000FF"/>
                          </a:solidFill>
                          <a:latin typeface="Cambria"/>
                          <a:cs typeface="Times New Roman"/>
                          <a:hlinkClick r:id="rId7"/>
                        </a:rPr>
                        <a:t>http://continentalhotels.ro</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406">
                <a:tc>
                  <a:txBody>
                    <a:bodyPr/>
                    <a:lstStyle/>
                    <a:p>
                      <a:pPr algn="ctr">
                        <a:spcAft>
                          <a:spcPts val="0"/>
                        </a:spcAft>
                      </a:pPr>
                      <a:r>
                        <a:rPr lang="ro-RO" sz="1400">
                          <a:latin typeface="Cambria"/>
                          <a:cs typeface="Times New Roman"/>
                        </a:rPr>
                        <a:t>Hotel Parc 3*</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135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179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u="sng">
                          <a:solidFill>
                            <a:srgbClr val="0000FF"/>
                          </a:solidFill>
                          <a:latin typeface="Cambria"/>
                          <a:cs typeface="Times New Roman"/>
                          <a:hlinkClick r:id="rId8"/>
                        </a:rPr>
                        <a:t>www.hotelparcsibiu.ro</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842">
                <a:tc>
                  <a:txBody>
                    <a:bodyPr/>
                    <a:lstStyle/>
                    <a:p>
                      <a:pPr algn="ctr">
                        <a:spcAft>
                          <a:spcPts val="0"/>
                        </a:spcAft>
                      </a:pPr>
                      <a:r>
                        <a:rPr lang="ro-RO" sz="1400">
                          <a:latin typeface="Cambria"/>
                          <a:cs typeface="Times New Roman"/>
                        </a:rPr>
                        <a:t>Hotel Imparatul Romanilor 3*</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160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205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u="sng">
                          <a:solidFill>
                            <a:srgbClr val="0000FF"/>
                          </a:solidFill>
                          <a:latin typeface="Cambria"/>
                          <a:cs typeface="Times New Roman"/>
                          <a:hlinkClick r:id="rId9"/>
                        </a:rPr>
                        <a:t>www.imparatulromanilor.ro</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971">
                <a:tc>
                  <a:txBody>
                    <a:bodyPr/>
                    <a:lstStyle/>
                    <a:p>
                      <a:pPr algn="ctr">
                        <a:spcAft>
                          <a:spcPts val="0"/>
                        </a:spcAft>
                      </a:pPr>
                      <a:r>
                        <a:rPr lang="ro-RO" sz="1400">
                          <a:latin typeface="Cambria"/>
                          <a:cs typeface="Times New Roman"/>
                        </a:rPr>
                        <a:t>Hotel Galant 3*</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140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171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u="sng">
                          <a:solidFill>
                            <a:srgbClr val="0000FF"/>
                          </a:solidFill>
                          <a:latin typeface="Cambria"/>
                          <a:cs typeface="Times New Roman"/>
                          <a:hlinkClick r:id="rId10"/>
                        </a:rPr>
                        <a:t>www.gallant.ro</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24">
                <a:tc>
                  <a:txBody>
                    <a:bodyPr/>
                    <a:lstStyle/>
                    <a:p>
                      <a:pPr algn="ctr">
                        <a:spcAft>
                          <a:spcPts val="0"/>
                        </a:spcAft>
                      </a:pPr>
                      <a:r>
                        <a:rPr lang="ro-RO" sz="1400">
                          <a:latin typeface="Cambria"/>
                          <a:cs typeface="Times New Roman"/>
                        </a:rPr>
                        <a:t>Hotel Hilton 4*</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313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348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u="sng">
                          <a:solidFill>
                            <a:srgbClr val="0000FF"/>
                          </a:solidFill>
                          <a:latin typeface="Cambria"/>
                          <a:cs typeface="Times New Roman"/>
                          <a:hlinkClick r:id="rId11"/>
                        </a:rPr>
                        <a:t>http://www3.hilton.com</a:t>
                      </a:r>
                      <a:r>
                        <a:rPr lang="ro-RO" sz="1400">
                          <a:latin typeface="Cambria"/>
                          <a:cs typeface="Times New Roman"/>
                        </a:rPr>
                        <a:t> </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689">
                <a:tc>
                  <a:txBody>
                    <a:bodyPr/>
                    <a:lstStyle/>
                    <a:p>
                      <a:pPr algn="ctr">
                        <a:spcAft>
                          <a:spcPts val="0"/>
                        </a:spcAft>
                      </a:pPr>
                      <a:r>
                        <a:rPr lang="ro-RO" sz="1400">
                          <a:latin typeface="Cambria"/>
                          <a:cs typeface="Times New Roman"/>
                        </a:rPr>
                        <a:t>Hotel Roberts 3*</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150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240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u="sng">
                          <a:solidFill>
                            <a:srgbClr val="0000FF"/>
                          </a:solidFill>
                          <a:latin typeface="Cambria"/>
                          <a:cs typeface="Times New Roman"/>
                          <a:hlinkClick r:id="rId12"/>
                        </a:rPr>
                        <a:t>www.hotelroberts.ro</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253">
                <a:tc>
                  <a:txBody>
                    <a:bodyPr/>
                    <a:lstStyle/>
                    <a:p>
                      <a:pPr algn="ctr">
                        <a:spcAft>
                          <a:spcPts val="0"/>
                        </a:spcAft>
                      </a:pPr>
                      <a:r>
                        <a:rPr lang="ro-RO" sz="1400">
                          <a:latin typeface="Cambria"/>
                          <a:cs typeface="Times New Roman"/>
                        </a:rPr>
                        <a:t>Hotel Apollo 3*</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179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155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u="sng">
                          <a:solidFill>
                            <a:srgbClr val="0000FF"/>
                          </a:solidFill>
                          <a:latin typeface="Cambria"/>
                          <a:cs typeface="Times New Roman"/>
                          <a:hlinkClick r:id="rId13"/>
                        </a:rPr>
                        <a:t>www.hah.ro</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689">
                <a:tc>
                  <a:txBody>
                    <a:bodyPr/>
                    <a:lstStyle/>
                    <a:p>
                      <a:pPr algn="ctr">
                        <a:spcAft>
                          <a:spcPts val="0"/>
                        </a:spcAft>
                      </a:pPr>
                      <a:r>
                        <a:rPr lang="ro-RO" sz="1400">
                          <a:latin typeface="Cambria"/>
                          <a:cs typeface="Times New Roman"/>
                        </a:rPr>
                        <a:t>Hotel Premier 3*</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latin typeface="Cambria"/>
                          <a:cs typeface="Times New Roman"/>
                        </a:rPr>
                        <a:t>218 lei</a:t>
                      </a:r>
                      <a:endParaRPr lang="ro-RO" sz="1400" dirty="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Cambria"/>
                          <a:cs typeface="Times New Roman"/>
                        </a:rPr>
                        <a:t>289 lei</a:t>
                      </a:r>
                      <a:endParaRPr lang="ro-RO" sz="140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u="sng" dirty="0">
                          <a:solidFill>
                            <a:srgbClr val="0000FF"/>
                          </a:solidFill>
                          <a:latin typeface="Cambria"/>
                          <a:cs typeface="Times New Roman"/>
                          <a:hlinkClick r:id="rId14"/>
                        </a:rPr>
                        <a:t>www.hotelpremier.ro</a:t>
                      </a:r>
                      <a:endParaRPr lang="ro-RO" sz="1400" dirty="0">
                        <a:latin typeface="Calibri"/>
                        <a:cs typeface="Times New Roman"/>
                      </a:endParaRPr>
                    </a:p>
                  </a:txBody>
                  <a:tcPr marL="8691" marR="8691" marT="8691" marB="86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228600" y="5757446"/>
            <a:ext cx="8458200" cy="338554"/>
          </a:xfrm>
          <a:prstGeom prst="rect">
            <a:avLst/>
          </a:prstGeom>
        </p:spPr>
        <p:txBody>
          <a:bodyPr wrap="square">
            <a:spAutoFit/>
          </a:bodyPr>
          <a:lstStyle/>
          <a:p>
            <a:r>
              <a:rPr lang="it-IT" sz="1600" dirty="0" smtClean="0"/>
              <a:t>Camerele rezervate prin alte agenţii sau direct la hoteluri nu vor fi supervizate de către organizatori.</a:t>
            </a:r>
            <a:endParaRPr lang="ro-RO"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961</Words>
  <Application>Microsoft Office PowerPoint</Application>
  <PresentationFormat>On-screen Show (4:3)</PresentationFormat>
  <Paragraphs>200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DAL050</dc:creator>
  <cp:lastModifiedBy>DAL001</cp:lastModifiedBy>
  <cp:revision>19</cp:revision>
  <dcterms:created xsi:type="dcterms:W3CDTF">2006-08-16T00:00:00Z</dcterms:created>
  <dcterms:modified xsi:type="dcterms:W3CDTF">2014-04-28T14:27:36Z</dcterms:modified>
</cp:coreProperties>
</file>